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10">
  <p:sldMasterIdLst>
    <p:sldMasterId id="2147483648" r:id="rId1"/>
  </p:sldMasterIdLst>
  <p:notesMasterIdLst>
    <p:notesMasterId r:id="rId46"/>
  </p:notesMasterIdLst>
  <p:handoutMasterIdLst>
    <p:handoutMasterId r:id="rId47"/>
  </p:handoutMasterIdLst>
  <p:sldIdLst>
    <p:sldId id="293" r:id="rId2"/>
    <p:sldId id="345" r:id="rId3"/>
    <p:sldId id="344" r:id="rId4"/>
    <p:sldId id="347" r:id="rId5"/>
    <p:sldId id="349" r:id="rId6"/>
    <p:sldId id="332" r:id="rId7"/>
    <p:sldId id="350" r:id="rId8"/>
    <p:sldId id="299" r:id="rId9"/>
    <p:sldId id="301" r:id="rId10"/>
    <p:sldId id="358" r:id="rId11"/>
    <p:sldId id="389" r:id="rId12"/>
    <p:sldId id="334" r:id="rId13"/>
    <p:sldId id="341" r:id="rId14"/>
    <p:sldId id="305" r:id="rId15"/>
    <p:sldId id="361" r:id="rId16"/>
    <p:sldId id="362" r:id="rId17"/>
    <p:sldId id="375" r:id="rId18"/>
    <p:sldId id="365" r:id="rId19"/>
    <p:sldId id="363" r:id="rId20"/>
    <p:sldId id="366" r:id="rId21"/>
    <p:sldId id="364" r:id="rId22"/>
    <p:sldId id="369" r:id="rId23"/>
    <p:sldId id="368" r:id="rId24"/>
    <p:sldId id="376" r:id="rId25"/>
    <p:sldId id="380" r:id="rId26"/>
    <p:sldId id="382" r:id="rId27"/>
    <p:sldId id="371" r:id="rId28"/>
    <p:sldId id="383" r:id="rId29"/>
    <p:sldId id="373" r:id="rId30"/>
    <p:sldId id="374" r:id="rId31"/>
    <p:sldId id="385" r:id="rId32"/>
    <p:sldId id="386" r:id="rId33"/>
    <p:sldId id="387" r:id="rId34"/>
    <p:sldId id="388" r:id="rId35"/>
    <p:sldId id="328" r:id="rId36"/>
    <p:sldId id="351" r:id="rId37"/>
    <p:sldId id="352" r:id="rId38"/>
    <p:sldId id="357" r:id="rId39"/>
    <p:sldId id="348" r:id="rId40"/>
    <p:sldId id="353" r:id="rId41"/>
    <p:sldId id="354" r:id="rId42"/>
    <p:sldId id="355" r:id="rId43"/>
    <p:sldId id="356" r:id="rId44"/>
    <p:sldId id="327" r:id="rId45"/>
  </p:sldIdLst>
  <p:sldSz cx="12192000" cy="6858000"/>
  <p:notesSz cx="6858000" cy="9144000"/>
  <p:embeddedFontLst>
    <p:embeddedFont>
      <p:font typeface="Cambria Math" panose="02040503050406030204" pitchFamily="18" charset="0"/>
      <p:regular r:id="rId48"/>
    </p:embeddedFont>
    <p:embeddedFont>
      <p:font typeface="Calibri" panose="020F0502020204030204" pitchFamily="34" charset="0"/>
      <p:regular r:id="rId49"/>
      <p:bold r:id="rId50"/>
      <p:italic r:id="rId51"/>
      <p:boldItalic r:id="rId52"/>
    </p:embeddedFont>
    <p:embeddedFont>
      <p:font typeface="Cambria" panose="02040503050406030204" pitchFamily="18" charset="0"/>
      <p:regular r:id="rId53"/>
      <p:bold r:id="rId54"/>
      <p:italic r:id="rId55"/>
      <p:boldItalic r:id="rId56"/>
    </p:embeddedFont>
    <p:embeddedFont>
      <p:font typeface="Helvetica" panose="020B0604020202020204" pitchFamily="34" charset="0"/>
      <p:regular r:id="rId57"/>
      <p:bold r:id="rId58"/>
      <p:italic r:id="rId59"/>
      <p:boldItalic r:id="rId60"/>
    </p:embeddedFont>
    <p:embeddedFont>
      <p:font typeface="楷体_GB2312" panose="02010600030101010101" charset="-122"/>
      <p:regular r:id="rId61"/>
    </p:embeddedFont>
    <p:embeddedFont>
      <p:font typeface="Book Antiqua" panose="02040602050305030304" pitchFamily="18" charset="0"/>
      <p:regular r:id="rId62"/>
      <p:bold r:id="rId63"/>
      <p:italic r:id="rId64"/>
      <p:boldItalic r:id="rId65"/>
    </p:embeddedFont>
    <p:embeddedFont>
      <p:font typeface="Broadway" panose="04040905080B02020502" pitchFamily="82" charset="0"/>
      <p:regular r:id="rId66"/>
    </p:embeddedFont>
    <p:embeddedFont>
      <p:font typeface="幼圆" panose="02010509060101010101" pitchFamily="49" charset="-122"/>
      <p:regular r:id="rId67"/>
    </p:embeddedFont>
    <p:embeddedFont>
      <p:font typeface="Levenim MT" panose="02010502060101010101" pitchFamily="2" charset="-79"/>
      <p:regular r:id="rId68"/>
      <p:bold r:id="rId69"/>
    </p:embeddedFont>
    <p:embeddedFont>
      <p:font typeface="汉仪菱心体简" panose="02010600030101010101" charset="-122"/>
      <p:regular r:id="rId70"/>
    </p:embeddedFont>
    <p:embeddedFont>
      <p:font typeface="华文中宋" panose="02010600040101010101" pitchFamily="2" charset="-122"/>
      <p:regular r:id="rId71"/>
    </p:embeddedFont>
    <p:embeddedFont>
      <p:font typeface="微软雅黑" panose="020B0503020204020204" pitchFamily="34" charset="-122"/>
      <p:regular r:id="rId72"/>
      <p:bold r:id="rId73"/>
    </p:embeddedFont>
    <p:embeddedFont>
      <p:font typeface="华文楷体" panose="02010600040101010101" pitchFamily="2" charset="-122"/>
      <p:regular r:id="rId74"/>
    </p:embeddedFont>
    <p:embeddedFont>
      <p:font typeface="Arial Unicode MS" panose="020B0604020202020204" pitchFamily="34" charset="-122"/>
      <p:regular r:id="rId75"/>
    </p:embeddedFont>
    <p:embeddedFont>
      <p:font typeface="黑体" panose="02010609060101010101" pitchFamily="49" charset="-122"/>
      <p:regular r:id="rId7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yu sun" initials="bs" lastIdx="1" clrIdx="0">
    <p:extLst>
      <p:ext uri="{19B8F6BF-5375-455C-9EA6-DF929625EA0E}">
        <p15:presenceInfo xmlns:p15="http://schemas.microsoft.com/office/powerpoint/2012/main" userId="07b485ad228f93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4C4746"/>
    <a:srgbClr val="FFC000"/>
    <a:srgbClr val="FFFFFF"/>
    <a:srgbClr val="A6ABA5"/>
    <a:srgbClr val="000000"/>
    <a:srgbClr val="E7E6E6"/>
    <a:srgbClr val="EE9C60"/>
    <a:srgbClr val="A8AAA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84" autoAdjust="0"/>
    <p:restoredTop sz="95494" autoAdjust="0"/>
  </p:normalViewPr>
  <p:slideViewPr>
    <p:cSldViewPr snapToGrid="0">
      <p:cViewPr varScale="1">
        <p:scale>
          <a:sx n="88" d="100"/>
          <a:sy n="88" d="100"/>
        </p:scale>
        <p:origin x="91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994"/>
    </p:cViewPr>
  </p:sorterViewPr>
  <p:notesViewPr>
    <p:cSldViewPr snapToGrid="0">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E8362-A5E1-4248-A5DC-CC205AAE60C3}" type="datetimeFigureOut">
              <a:rPr lang="zh-CN" altLang="en-US" smtClean="0"/>
              <a:t>2016/5/20/Friday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8FC3A2-D36B-46F5-BAE9-F5932AF02060}" type="slidenum">
              <a:rPr lang="zh-CN" altLang="en-US" smtClean="0"/>
              <a:t>‹#›</a:t>
            </a:fld>
            <a:endParaRPr lang="zh-CN" altLang="en-US"/>
          </a:p>
        </p:txBody>
      </p:sp>
    </p:spTree>
    <p:extLst>
      <p:ext uri="{BB962C8B-B14F-4D97-AF65-F5344CB8AC3E}">
        <p14:creationId xmlns:p14="http://schemas.microsoft.com/office/powerpoint/2010/main" val="2954303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D0780-22F6-4B60-8976-84D79D7B60AF}" type="datetimeFigureOut">
              <a:rPr lang="zh-CN" altLang="en-US" smtClean="0"/>
              <a:t>2016/5/20/Friday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D258E-BE1D-43F1-BC2E-EDC57BE5C767}" type="slidenum">
              <a:rPr lang="zh-CN" altLang="en-US" smtClean="0"/>
              <a:t>‹#›</a:t>
            </a:fld>
            <a:endParaRPr lang="zh-CN" altLang="en-US"/>
          </a:p>
        </p:txBody>
      </p:sp>
    </p:spTree>
    <p:extLst>
      <p:ext uri="{BB962C8B-B14F-4D97-AF65-F5344CB8AC3E}">
        <p14:creationId xmlns:p14="http://schemas.microsoft.com/office/powerpoint/2010/main" val="248280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各位答辩专家上</a:t>
            </a:r>
            <a:r>
              <a:rPr lang="en-US" altLang="zh-CN" dirty="0" smtClean="0"/>
              <a:t>/</a:t>
            </a:r>
            <a:r>
              <a:rPr lang="zh-CN" altLang="en-US" dirty="0" smtClean="0"/>
              <a:t>下午好，我的论文题目是：“”</a:t>
            </a:r>
            <a:r>
              <a:rPr lang="en-US" altLang="zh-CN" dirty="0" smtClean="0"/>
              <a:t>,</a:t>
            </a:r>
            <a:r>
              <a:rPr lang="zh-CN" altLang="en-US" dirty="0" smtClean="0"/>
              <a:t>我的导师是刘群教授，我的研究方向是：智能信息处理</a:t>
            </a:r>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1</a:t>
            </a:fld>
            <a:endParaRPr lang="zh-CN" altLang="en-US"/>
          </a:p>
        </p:txBody>
      </p:sp>
    </p:spTree>
    <p:extLst>
      <p:ext uri="{BB962C8B-B14F-4D97-AF65-F5344CB8AC3E}">
        <p14:creationId xmlns:p14="http://schemas.microsoft.com/office/powerpoint/2010/main" val="284492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我的内容主要分为以下</a:t>
            </a:r>
            <a:r>
              <a:rPr lang="en-US" altLang="zh-CN" dirty="0" smtClean="0"/>
              <a:t>6</a:t>
            </a:r>
            <a:r>
              <a:rPr lang="zh-CN" altLang="en-US" dirty="0" smtClean="0"/>
              <a:t>个部分，其中第三部分，第四部分，第五部分是我所做的主要工作。</a:t>
            </a:r>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2</a:t>
            </a:fld>
            <a:endParaRPr lang="zh-CN" altLang="en-US"/>
          </a:p>
        </p:txBody>
      </p:sp>
    </p:spTree>
    <p:extLst>
      <p:ext uri="{BB962C8B-B14F-4D97-AF65-F5344CB8AC3E}">
        <p14:creationId xmlns:p14="http://schemas.microsoft.com/office/powerpoint/2010/main" val="2925286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我的内容主要分为以下</a:t>
            </a:r>
            <a:r>
              <a:rPr lang="en-US" altLang="zh-CN" dirty="0" smtClean="0"/>
              <a:t>6</a:t>
            </a:r>
            <a:r>
              <a:rPr lang="zh-CN" altLang="en-US" dirty="0" smtClean="0"/>
              <a:t>个部分，其中第三部分，第四部分，第五部分是我所做的主要工作。</a:t>
            </a:r>
          </a:p>
        </p:txBody>
      </p:sp>
      <p:sp>
        <p:nvSpPr>
          <p:cNvPr id="4" name="灯片编号占位符 3"/>
          <p:cNvSpPr>
            <a:spLocks noGrp="1"/>
          </p:cNvSpPr>
          <p:nvPr>
            <p:ph type="sldNum" sz="quarter" idx="10"/>
          </p:nvPr>
        </p:nvSpPr>
        <p:spPr/>
        <p:txBody>
          <a:bodyPr/>
          <a:lstStyle/>
          <a:p>
            <a:fld id="{10BD258E-BE1D-43F1-BC2E-EDC57BE5C767}" type="slidenum">
              <a:rPr lang="zh-CN" altLang="en-US" smtClean="0"/>
              <a:t>3</a:t>
            </a:fld>
            <a:endParaRPr lang="zh-CN" altLang="en-US"/>
          </a:p>
        </p:txBody>
      </p:sp>
    </p:spTree>
    <p:extLst>
      <p:ext uri="{BB962C8B-B14F-4D97-AF65-F5344CB8AC3E}">
        <p14:creationId xmlns:p14="http://schemas.microsoft.com/office/powerpoint/2010/main" val="2840059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首先是</a:t>
            </a:r>
            <a:r>
              <a:rPr lang="zh-CN" altLang="en-US" dirty="0" smtClean="0">
                <a:sym typeface="Arial" panose="020B0604020202020204" pitchFamily="34" charset="0"/>
              </a:rPr>
              <a:t>研究背景、研究意义及研究内容</a:t>
            </a:r>
            <a:endParaRPr lang="zh-CN" altLang="en-US" sz="3200" b="1"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10BD258E-BE1D-43F1-BC2E-EDC57BE5C767}" type="slidenum">
              <a:rPr lang="zh-CN" altLang="en-US" smtClean="0"/>
              <a:t>4</a:t>
            </a:fld>
            <a:endParaRPr lang="zh-CN" altLang="en-US"/>
          </a:p>
        </p:txBody>
      </p:sp>
    </p:spTree>
    <p:extLst>
      <p:ext uri="{BB962C8B-B14F-4D97-AF65-F5344CB8AC3E}">
        <p14:creationId xmlns:p14="http://schemas.microsoft.com/office/powerpoint/2010/main" val="722431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latin typeface="宋体" panose="02010600030101010101" pitchFamily="2" charset="-122"/>
                <a:ea typeface="+mn-ea"/>
              </a:rPr>
              <a:t>随着移动互联网的出现，人与人之间可以随时随地的进行交流沟通，交流变得更加方便快捷。社交网络</a:t>
            </a:r>
            <a:r>
              <a:rPr lang="en-US" altLang="zh-CN" sz="1200" dirty="0" smtClean="0">
                <a:latin typeface="宋体" panose="02010600030101010101" pitchFamily="2" charset="-122"/>
                <a:ea typeface="+mn-ea"/>
              </a:rPr>
              <a:t>(</a:t>
            </a:r>
            <a:r>
              <a:rPr lang="en-US" altLang="zh-CN" sz="1200" kern="1200" dirty="0" err="1" smtClean="0">
                <a:solidFill>
                  <a:schemeClr val="tx1"/>
                </a:solidFill>
                <a:latin typeface="+mn-lt"/>
                <a:ea typeface="+mn-ea"/>
                <a:cs typeface="+mn-cs"/>
              </a:rPr>
              <a:t>SNS</a:t>
            </a:r>
            <a:r>
              <a:rPr lang="en-US" altLang="zh-CN" sz="1200" dirty="0" smtClean="0">
                <a:latin typeface="宋体" panose="02010600030101010101" pitchFamily="2" charset="-122"/>
                <a:ea typeface="+mn-ea"/>
              </a:rPr>
              <a:t>)</a:t>
            </a:r>
            <a:r>
              <a:rPr lang="zh-CN" altLang="zh-CN" sz="1200" dirty="0" smtClean="0">
                <a:latin typeface="宋体" panose="02010600030101010101" pitchFamily="2" charset="-122"/>
                <a:ea typeface="+mn-ea"/>
              </a:rPr>
              <a:t>正在以一种新兴的姿态进入人们的生活，各种社交网站也层出不穷，它们给人们的生活带来了便利同时也正在逐渐的改变人们的生活方式和社交方式。</a:t>
            </a:r>
            <a:endParaRPr lang="zh-CN" altLang="en-US" sz="12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10BD258E-BE1D-43F1-BC2E-EDC57BE5C767}" type="slidenum">
              <a:rPr lang="zh-CN" altLang="en-US" smtClean="0"/>
              <a:t>5</a:t>
            </a:fld>
            <a:endParaRPr lang="zh-CN" altLang="en-US"/>
          </a:p>
        </p:txBody>
      </p:sp>
    </p:spTree>
    <p:extLst>
      <p:ext uri="{BB962C8B-B14F-4D97-AF65-F5344CB8AC3E}">
        <p14:creationId xmlns:p14="http://schemas.microsoft.com/office/powerpoint/2010/main" val="45354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latin typeface="宋体" panose="02010600030101010101" pitchFamily="2" charset="-122"/>
                <a:ea typeface="+mn-ea"/>
              </a:rPr>
              <a:t>社交网络和互联网信息传播的主导因素是人与人的关系，</a:t>
            </a:r>
            <a:r>
              <a:rPr lang="zh-CN" altLang="en-US" sz="1200" dirty="0" smtClean="0">
                <a:latin typeface="宋体" panose="02010600030101010101" pitchFamily="2" charset="-122"/>
                <a:ea typeface="+mn-ea"/>
              </a:rPr>
              <a:t>好友推荐能</a:t>
            </a:r>
            <a:r>
              <a:rPr lang="zh-CN" altLang="zh-CN" sz="1200" dirty="0" smtClean="0">
                <a:latin typeface="宋体" panose="02010600030101010101" pitchFamily="2" charset="-122"/>
                <a:ea typeface="+mn-ea"/>
              </a:rPr>
              <a:t>提升社交网站中用户的满意度，</a:t>
            </a:r>
            <a:r>
              <a:rPr lang="zh-CN" altLang="en-US" sz="1200" dirty="0" smtClean="0">
                <a:latin typeface="宋体" panose="02010600030101010101" pitchFamily="2" charset="-122"/>
                <a:ea typeface="+mn-ea"/>
              </a:rPr>
              <a:t>并</a:t>
            </a:r>
            <a:r>
              <a:rPr lang="zh-CN" altLang="zh-CN" sz="1200" dirty="0" smtClean="0">
                <a:latin typeface="宋体" panose="02010600030101010101" pitchFamily="2" charset="-122"/>
                <a:ea typeface="+mn-ea"/>
              </a:rPr>
              <a:t>增强用户和社交网站之间的黏性。目前现有的社交网站都实现了个性化推荐服务，帮助用户主动的发现并推荐感兴趣的人，提升了用户对网站的满意度，并增强相互之间的黏性，对于社交网站和用户来说都很有意义。</a:t>
            </a:r>
          </a:p>
          <a:p>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6</a:t>
            </a:fld>
            <a:endParaRPr lang="zh-CN" altLang="en-US"/>
          </a:p>
        </p:txBody>
      </p:sp>
    </p:spTree>
    <p:extLst>
      <p:ext uri="{BB962C8B-B14F-4D97-AF65-F5344CB8AC3E}">
        <p14:creationId xmlns:p14="http://schemas.microsoft.com/office/powerpoint/2010/main" val="636565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我的研究内容是</a:t>
            </a:r>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7</a:t>
            </a:fld>
            <a:endParaRPr lang="zh-CN" altLang="en-US"/>
          </a:p>
        </p:txBody>
      </p:sp>
    </p:spTree>
    <p:extLst>
      <p:ext uri="{BB962C8B-B14F-4D97-AF65-F5344CB8AC3E}">
        <p14:creationId xmlns:p14="http://schemas.microsoft.com/office/powerpoint/2010/main" val="3885590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12</a:t>
            </a:fld>
            <a:endParaRPr lang="zh-CN" altLang="en-US"/>
          </a:p>
        </p:txBody>
      </p:sp>
    </p:spTree>
    <p:extLst>
      <p:ext uri="{BB962C8B-B14F-4D97-AF65-F5344CB8AC3E}">
        <p14:creationId xmlns:p14="http://schemas.microsoft.com/office/powerpoint/2010/main" val="2198697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同时微博文本短小，数据量，且格式繁杂，给预处理带来一定的困难，本文采用图中的流程进行预处理。</a:t>
            </a:r>
            <a:endParaRPr lang="en-US" altLang="zh-CN" dirty="0" smtClean="0"/>
          </a:p>
          <a:p>
            <a:r>
              <a:rPr lang="zh-CN" altLang="en-US" dirty="0" smtClean="0"/>
              <a:t>其中分词本文采用</a:t>
            </a:r>
            <a:r>
              <a:rPr lang="en-US" altLang="zh-CN" sz="1200" kern="1200" dirty="0" err="1" smtClean="0">
                <a:solidFill>
                  <a:schemeClr val="tx1"/>
                </a:solidFill>
                <a:effectLst/>
                <a:latin typeface="+mn-lt"/>
                <a:ea typeface="+mn-ea"/>
                <a:cs typeface="+mn-cs"/>
              </a:rPr>
              <a:t>ICTCLAS</a:t>
            </a:r>
            <a:r>
              <a:rPr lang="zh-CN" altLang="zh-CN" sz="1200" kern="1200" dirty="0" smtClean="0">
                <a:solidFill>
                  <a:schemeClr val="tx1"/>
                </a:solidFill>
                <a:effectLst/>
                <a:latin typeface="+mn-lt"/>
                <a:ea typeface="+mn-ea"/>
                <a:cs typeface="+mn-cs"/>
              </a:rPr>
              <a:t>（中科院分词系统）</a:t>
            </a:r>
            <a:r>
              <a:rPr lang="zh-CN" altLang="en-US" sz="1200" kern="1200" dirty="0" smtClean="0">
                <a:solidFill>
                  <a:schemeClr val="tx1"/>
                </a:solidFill>
                <a:effectLst/>
                <a:latin typeface="+mn-lt"/>
                <a:ea typeface="+mn-ea"/>
                <a:cs typeface="+mn-cs"/>
              </a:rPr>
              <a:t>开放的接口进行。</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分词。</a:t>
            </a:r>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16</a:t>
            </a:fld>
            <a:endParaRPr lang="zh-CN" altLang="en-US"/>
          </a:p>
        </p:txBody>
      </p:sp>
    </p:spTree>
    <p:extLst>
      <p:ext uri="{BB962C8B-B14F-4D97-AF65-F5344CB8AC3E}">
        <p14:creationId xmlns:p14="http://schemas.microsoft.com/office/powerpoint/2010/main" val="3015581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42820763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tx1"/>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tx1"/>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01</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03</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ln>
                      <a:noFill/>
                    </a:ln>
                    <a:solidFill>
                      <a:schemeClr val="bg1"/>
                    </a:solidFill>
                    <a:latin typeface="Broadway" panose="04040905080B02020502" pitchFamily="82" charset="0"/>
                    <a:ea typeface="微软雅黑" panose="020B0503020204020204" pitchFamily="34" charset="-122"/>
                  </a:rPr>
                  <a:t>04</a:t>
                </a:r>
                <a:endParaRPr lang="zh-CN" altLang="en-US" sz="3400" b="0" dirty="0">
                  <a:ln>
                    <a:noFill/>
                  </a:ln>
                  <a:solidFill>
                    <a:schemeClr val="bg1"/>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05</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06</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研究背景、意义以及研究内容</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总结与未来工作</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好友推荐相关理论基础</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94" name="文本框 93"/>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02</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38967455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5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tx1"/>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tx1"/>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01</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03</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04</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05</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06</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研究背景、意义以及研究内容</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总结与未来工作</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好友推荐相关理论基础</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94" name="文本框 93"/>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02</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11136357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6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01</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03</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04</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05</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06</a:t>
                </a:r>
                <a:endParaRPr lang="zh-CN" altLang="en-US" sz="3400" b="0" dirty="0">
                  <a:solidFill>
                    <a:schemeClr val="bg1"/>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研究背景、意义以及研究内容</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总结与未来工作</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好友推荐相关理论基础</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94" name="文本框 93"/>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02</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72982117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sp>
        <p:nvSpPr>
          <p:cNvPr id="50" name="标题 1"/>
          <p:cNvSpPr>
            <a:spLocks noGrp="1"/>
          </p:cNvSpPr>
          <p:nvPr>
            <p:ph type="title" hasCustomPrompt="1"/>
          </p:nvPr>
        </p:nvSpPr>
        <p:spPr>
          <a:xfrm>
            <a:off x="1022573" y="252784"/>
            <a:ext cx="3596026" cy="482670"/>
          </a:xfrm>
        </p:spPr>
        <p:txBody>
          <a:bodyPr>
            <a:normAutofit/>
          </a:bodyPr>
          <a:lstStyle>
            <a:lvl1pPr>
              <a:defRPr sz="2400" b="1"/>
            </a:lvl1pPr>
          </a:lstStyle>
          <a:p>
            <a:r>
              <a:rPr lang="zh-CN" altLang="en-US" dirty="0" smtClean="0"/>
              <a:t>研究背景</a:t>
            </a:r>
            <a:endParaRPr lang="zh-CN" altLang="en-US" dirty="0"/>
          </a:p>
        </p:txBody>
      </p:sp>
      <p:grpSp>
        <p:nvGrpSpPr>
          <p:cNvPr id="51" name="组合 50"/>
          <p:cNvGrpSpPr/>
          <p:nvPr userDrawn="1"/>
        </p:nvGrpSpPr>
        <p:grpSpPr>
          <a:xfrm>
            <a:off x="235334" y="182511"/>
            <a:ext cx="602866" cy="552943"/>
            <a:chOff x="997720" y="1374274"/>
            <a:chExt cx="737947" cy="676838"/>
          </a:xfrm>
          <a:effectLst>
            <a:outerShdw blurRad="50800" dist="38100" dir="2700000" algn="tl" rotWithShape="0">
              <a:prstClr val="black">
                <a:alpha val="40000"/>
              </a:prstClr>
            </a:outerShdw>
          </a:effectLst>
        </p:grpSpPr>
        <p:sp>
          <p:nvSpPr>
            <p:cNvPr id="52" name="椭圆 51"/>
            <p:cNvSpPr/>
            <p:nvPr userDrawn="1"/>
          </p:nvSpPr>
          <p:spPr>
            <a:xfrm>
              <a:off x="1458223" y="1374274"/>
              <a:ext cx="277444" cy="277444"/>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3" name="椭圆 52"/>
            <p:cNvSpPr/>
            <p:nvPr userDrawn="1"/>
          </p:nvSpPr>
          <p:spPr>
            <a:xfrm>
              <a:off x="1232539" y="1512996"/>
              <a:ext cx="503128" cy="5031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4" name="椭圆 53"/>
            <p:cNvSpPr/>
            <p:nvPr userDrawn="1"/>
          </p:nvSpPr>
          <p:spPr>
            <a:xfrm>
              <a:off x="997720" y="1862597"/>
              <a:ext cx="188515" cy="1885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pic>
        <p:nvPicPr>
          <p:cNvPr id="27"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54356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dirty="0"/>
          </a:p>
        </p:txBody>
      </p:sp>
      <p:sp>
        <p:nvSpPr>
          <p:cNvPr id="50" name="标题 1"/>
          <p:cNvSpPr>
            <a:spLocks noGrp="1"/>
          </p:cNvSpPr>
          <p:nvPr>
            <p:ph type="title" hasCustomPrompt="1"/>
          </p:nvPr>
        </p:nvSpPr>
        <p:spPr>
          <a:xfrm>
            <a:off x="1022573" y="252784"/>
            <a:ext cx="3698896" cy="482670"/>
          </a:xfrm>
        </p:spPr>
        <p:txBody>
          <a:bodyPr>
            <a:normAutofit/>
          </a:bodyPr>
          <a:lstStyle>
            <a:lvl1pPr>
              <a:defRPr sz="2400" b="1"/>
            </a:lvl1pPr>
          </a:lstStyle>
          <a:p>
            <a:r>
              <a:rPr lang="zh-CN" altLang="en-US" dirty="0" smtClean="0"/>
              <a:t>研究意义</a:t>
            </a:r>
            <a:endParaRPr lang="zh-CN" altLang="en-US" dirty="0"/>
          </a:p>
        </p:txBody>
      </p:sp>
      <p:grpSp>
        <p:nvGrpSpPr>
          <p:cNvPr id="51" name="组合 50"/>
          <p:cNvGrpSpPr/>
          <p:nvPr userDrawn="1"/>
        </p:nvGrpSpPr>
        <p:grpSpPr>
          <a:xfrm>
            <a:off x="235334" y="182511"/>
            <a:ext cx="602866" cy="552943"/>
            <a:chOff x="997720" y="1374274"/>
            <a:chExt cx="737947" cy="676838"/>
          </a:xfrm>
          <a:effectLst>
            <a:outerShdw blurRad="50800" dist="38100" dir="2700000" algn="tl" rotWithShape="0">
              <a:prstClr val="black">
                <a:alpha val="40000"/>
              </a:prstClr>
            </a:outerShdw>
          </a:effectLst>
        </p:grpSpPr>
        <p:sp>
          <p:nvSpPr>
            <p:cNvPr id="52" name="椭圆 51"/>
            <p:cNvSpPr/>
            <p:nvPr userDrawn="1"/>
          </p:nvSpPr>
          <p:spPr>
            <a:xfrm>
              <a:off x="1458223" y="1374274"/>
              <a:ext cx="277444" cy="277444"/>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3" name="椭圆 52"/>
            <p:cNvSpPr/>
            <p:nvPr userDrawn="1"/>
          </p:nvSpPr>
          <p:spPr>
            <a:xfrm>
              <a:off x="1232539" y="1512996"/>
              <a:ext cx="503128" cy="5031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4" name="椭圆 53"/>
            <p:cNvSpPr/>
            <p:nvPr userDrawn="1"/>
          </p:nvSpPr>
          <p:spPr>
            <a:xfrm>
              <a:off x="997720" y="1862597"/>
              <a:ext cx="188515" cy="1885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pic>
        <p:nvPicPr>
          <p:cNvPr id="35"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8983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dirty="0"/>
          </a:p>
        </p:txBody>
      </p:sp>
      <p:sp>
        <p:nvSpPr>
          <p:cNvPr id="50" name="标题 1"/>
          <p:cNvSpPr>
            <a:spLocks noGrp="1"/>
          </p:cNvSpPr>
          <p:nvPr>
            <p:ph type="title" hasCustomPrompt="1"/>
          </p:nvPr>
        </p:nvSpPr>
        <p:spPr>
          <a:xfrm>
            <a:off x="1022573" y="252784"/>
            <a:ext cx="3698896" cy="482670"/>
          </a:xfrm>
        </p:spPr>
        <p:txBody>
          <a:bodyPr>
            <a:normAutofit/>
          </a:bodyPr>
          <a:lstStyle>
            <a:lvl1pPr>
              <a:defRPr sz="2400" b="1"/>
            </a:lvl1pPr>
          </a:lstStyle>
          <a:p>
            <a:r>
              <a:rPr lang="zh-CN" altLang="en-US" dirty="0" smtClean="0"/>
              <a:t>研究内容</a:t>
            </a:r>
            <a:endParaRPr lang="zh-CN" altLang="en-US" dirty="0"/>
          </a:p>
        </p:txBody>
      </p:sp>
      <p:grpSp>
        <p:nvGrpSpPr>
          <p:cNvPr id="51" name="组合 50"/>
          <p:cNvGrpSpPr/>
          <p:nvPr userDrawn="1"/>
        </p:nvGrpSpPr>
        <p:grpSpPr>
          <a:xfrm>
            <a:off x="235334" y="182511"/>
            <a:ext cx="602866" cy="552943"/>
            <a:chOff x="997720" y="1374274"/>
            <a:chExt cx="737947" cy="676838"/>
          </a:xfrm>
          <a:effectLst>
            <a:outerShdw blurRad="50800" dist="38100" dir="2700000" algn="tl" rotWithShape="0">
              <a:prstClr val="black">
                <a:alpha val="40000"/>
              </a:prstClr>
            </a:outerShdw>
          </a:effectLst>
        </p:grpSpPr>
        <p:sp>
          <p:nvSpPr>
            <p:cNvPr id="52" name="椭圆 51"/>
            <p:cNvSpPr/>
            <p:nvPr userDrawn="1"/>
          </p:nvSpPr>
          <p:spPr>
            <a:xfrm>
              <a:off x="1458223" y="1374274"/>
              <a:ext cx="277444" cy="277444"/>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3" name="椭圆 52"/>
            <p:cNvSpPr/>
            <p:nvPr userDrawn="1"/>
          </p:nvSpPr>
          <p:spPr>
            <a:xfrm>
              <a:off x="1232539" y="1512996"/>
              <a:ext cx="503128" cy="5031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4" name="椭圆 53"/>
            <p:cNvSpPr/>
            <p:nvPr userDrawn="1"/>
          </p:nvSpPr>
          <p:spPr>
            <a:xfrm>
              <a:off x="997720" y="1862597"/>
              <a:ext cx="188515" cy="1885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pic>
        <p:nvPicPr>
          <p:cNvPr id="35"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3240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仅标题">
    <p:spTree>
      <p:nvGrpSpPr>
        <p:cNvPr id="1" name=""/>
        <p:cNvGrpSpPr/>
        <p:nvPr/>
      </p:nvGrpSpPr>
      <p:grpSpPr>
        <a:xfrm>
          <a:off x="0" y="0"/>
          <a:ext cx="0" cy="0"/>
          <a:chOff x="0" y="0"/>
          <a:chExt cx="0" cy="0"/>
        </a:xfrm>
      </p:grpSpPr>
      <p:sp>
        <p:nvSpPr>
          <p:cNvPr id="55" name="矩形 54"/>
          <p:cNvSpPr/>
          <p:nvPr userDrawn="1"/>
        </p:nvSpPr>
        <p:spPr>
          <a:xfrm>
            <a:off x="0" y="0"/>
            <a:ext cx="838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sp>
        <p:nvSpPr>
          <p:cNvPr id="50" name="标题 1"/>
          <p:cNvSpPr>
            <a:spLocks noGrp="1"/>
          </p:cNvSpPr>
          <p:nvPr>
            <p:ph type="title" hasCustomPrompt="1"/>
          </p:nvPr>
        </p:nvSpPr>
        <p:spPr>
          <a:xfrm>
            <a:off x="1478894" y="252784"/>
            <a:ext cx="4224676" cy="482670"/>
          </a:xfrm>
        </p:spPr>
        <p:txBody>
          <a:bodyPr>
            <a:normAutofit/>
          </a:bodyPr>
          <a:lstStyle>
            <a:lvl1pPr>
              <a:defRPr sz="2400" b="1"/>
            </a:lvl1pPr>
          </a:lstStyle>
          <a:p>
            <a:r>
              <a:rPr lang="zh-CN" altLang="en-US" dirty="0" smtClean="0"/>
              <a:t>单击插入图标</a:t>
            </a:r>
            <a:endParaRPr lang="zh-CN" altLang="en-US" dirty="0"/>
          </a:p>
        </p:txBody>
      </p:sp>
      <p:grpSp>
        <p:nvGrpSpPr>
          <p:cNvPr id="51" name="组合 50"/>
          <p:cNvGrpSpPr/>
          <p:nvPr userDrawn="1"/>
        </p:nvGrpSpPr>
        <p:grpSpPr>
          <a:xfrm>
            <a:off x="838200" y="203412"/>
            <a:ext cx="602866" cy="552943"/>
            <a:chOff x="997720" y="1374274"/>
            <a:chExt cx="737947" cy="676838"/>
          </a:xfrm>
          <a:effectLst>
            <a:outerShdw blurRad="50800" dist="38100" dir="2700000" algn="tl" rotWithShape="0">
              <a:prstClr val="black">
                <a:alpha val="40000"/>
              </a:prstClr>
            </a:outerShdw>
          </a:effectLst>
        </p:grpSpPr>
        <p:sp>
          <p:nvSpPr>
            <p:cNvPr id="52" name="椭圆 51"/>
            <p:cNvSpPr/>
            <p:nvPr userDrawn="1"/>
          </p:nvSpPr>
          <p:spPr>
            <a:xfrm>
              <a:off x="1458223" y="1374274"/>
              <a:ext cx="277444" cy="277444"/>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3" name="椭圆 52"/>
            <p:cNvSpPr/>
            <p:nvPr userDrawn="1"/>
          </p:nvSpPr>
          <p:spPr>
            <a:xfrm>
              <a:off x="1232539" y="1512996"/>
              <a:ext cx="503128" cy="5031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4" name="椭圆 53"/>
            <p:cNvSpPr/>
            <p:nvPr userDrawn="1"/>
          </p:nvSpPr>
          <p:spPr>
            <a:xfrm>
              <a:off x="997720" y="1862597"/>
              <a:ext cx="188515" cy="1885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grpSp>
        <p:nvGrpSpPr>
          <p:cNvPr id="45" name="组合 44"/>
          <p:cNvGrpSpPr/>
          <p:nvPr userDrawn="1"/>
        </p:nvGrpSpPr>
        <p:grpSpPr>
          <a:xfrm>
            <a:off x="20629" y="2042736"/>
            <a:ext cx="777214" cy="1266009"/>
            <a:chOff x="0" y="2137410"/>
            <a:chExt cx="674371" cy="1794510"/>
          </a:xfrm>
          <a:solidFill>
            <a:schemeClr val="bg2">
              <a:lumMod val="50000"/>
            </a:schemeClr>
          </a:solidFill>
        </p:grpSpPr>
        <p:sp>
          <p:nvSpPr>
            <p:cNvPr id="46" name="同侧圆角矩形 45"/>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userDrawn="1"/>
          </p:nvSpPr>
          <p:spPr>
            <a:xfrm>
              <a:off x="58229" y="2476394"/>
              <a:ext cx="616142" cy="1199714"/>
            </a:xfrm>
            <a:prstGeom prst="rect">
              <a:avLst/>
            </a:prstGeom>
            <a:grpFill/>
          </p:spPr>
          <p:txBody>
            <a:bodyPr wrap="square" rtlCol="0">
              <a:spAutoFit/>
            </a:bodyPr>
            <a:lstStyle/>
            <a:p>
              <a:r>
                <a:rPr lang="zh-CN" altLang="en-US" sz="2000" b="1" dirty="0" smtClean="0">
                  <a:solidFill>
                    <a:schemeClr val="tx1"/>
                  </a:solidFill>
                </a:rPr>
                <a:t>现状</a:t>
              </a:r>
              <a:endParaRPr lang="en-US" altLang="zh-CN" sz="2000" b="1" dirty="0" smtClean="0">
                <a:solidFill>
                  <a:schemeClr val="tx1"/>
                </a:solidFill>
              </a:endParaRPr>
            </a:p>
            <a:p>
              <a:endParaRPr lang="en-US" altLang="zh-CN" sz="900" b="1" dirty="0" smtClean="0">
                <a:solidFill>
                  <a:schemeClr val="tx1"/>
                </a:solidFill>
              </a:endParaRPr>
            </a:p>
            <a:p>
              <a:r>
                <a:rPr lang="zh-CN" altLang="en-US" sz="2000" b="1" dirty="0" smtClean="0">
                  <a:solidFill>
                    <a:schemeClr val="tx1"/>
                  </a:solidFill>
                </a:rPr>
                <a:t>评述</a:t>
              </a:r>
              <a:endParaRPr lang="zh-CN" altLang="en-US" sz="2000" b="1" dirty="0">
                <a:solidFill>
                  <a:schemeClr val="tx1"/>
                </a:solidFill>
              </a:endParaRPr>
            </a:p>
          </p:txBody>
        </p:sp>
      </p:grpSp>
      <p:grpSp>
        <p:nvGrpSpPr>
          <p:cNvPr id="48" name="组合 47"/>
          <p:cNvGrpSpPr/>
          <p:nvPr userDrawn="1"/>
        </p:nvGrpSpPr>
        <p:grpSpPr>
          <a:xfrm>
            <a:off x="20630" y="3455039"/>
            <a:ext cx="768796" cy="1362791"/>
            <a:chOff x="17625" y="2137409"/>
            <a:chExt cx="656746" cy="1794510"/>
          </a:xfrm>
          <a:solidFill>
            <a:schemeClr val="accent6"/>
          </a:solidFill>
        </p:grpSpPr>
        <p:sp>
          <p:nvSpPr>
            <p:cNvPr id="49" name="同侧圆角矩形 48"/>
            <p:cNvSpPr/>
            <p:nvPr userDrawn="1"/>
          </p:nvSpPr>
          <p:spPr>
            <a:xfrm rot="16200000">
              <a:off x="-551257" y="2706291"/>
              <a:ext cx="1794510" cy="656745"/>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userDrawn="1"/>
          </p:nvSpPr>
          <p:spPr>
            <a:xfrm>
              <a:off x="74953" y="2387516"/>
              <a:ext cx="599418" cy="1337415"/>
            </a:xfrm>
            <a:prstGeom prst="rect">
              <a:avLst/>
            </a:prstGeom>
            <a:grpFill/>
          </p:spPr>
          <p:txBody>
            <a:bodyPr wrap="square" rtlCol="0">
              <a:spAutoFit/>
            </a:bodyPr>
            <a:lstStyle/>
            <a:p>
              <a:r>
                <a:rPr lang="zh-CN" altLang="en-US" sz="2000" b="1" dirty="0" smtClean="0">
                  <a:solidFill>
                    <a:schemeClr val="tx1"/>
                  </a:solidFill>
                </a:rPr>
                <a:t>主要研究内容</a:t>
              </a:r>
              <a:endParaRPr lang="zh-CN" altLang="en-US" sz="2000" b="1" dirty="0">
                <a:solidFill>
                  <a:schemeClr val="tx1"/>
                </a:solidFill>
              </a:endParaRPr>
            </a:p>
          </p:txBody>
        </p:sp>
      </p:grpSp>
      <p:grpSp>
        <p:nvGrpSpPr>
          <p:cNvPr id="57" name="组合 56"/>
          <p:cNvGrpSpPr/>
          <p:nvPr userDrawn="1"/>
        </p:nvGrpSpPr>
        <p:grpSpPr>
          <a:xfrm>
            <a:off x="20629" y="4953076"/>
            <a:ext cx="774449" cy="1392226"/>
            <a:chOff x="0" y="2137410"/>
            <a:chExt cx="674370" cy="1794510"/>
          </a:xfrm>
          <a:solidFill>
            <a:schemeClr val="bg2">
              <a:lumMod val="50000"/>
            </a:schemeClr>
          </a:solidFill>
        </p:grpSpPr>
        <p:sp>
          <p:nvSpPr>
            <p:cNvPr id="58" name="同侧圆角矩形 57"/>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userDrawn="1"/>
          </p:nvSpPr>
          <p:spPr>
            <a:xfrm>
              <a:off x="58438" y="2476394"/>
              <a:ext cx="611010" cy="1309139"/>
            </a:xfrm>
            <a:prstGeom prst="rect">
              <a:avLst/>
            </a:prstGeom>
            <a:grpFill/>
          </p:spPr>
          <p:txBody>
            <a:bodyPr wrap="square" rtlCol="0">
              <a:spAutoFit/>
            </a:bodyPr>
            <a:lstStyle/>
            <a:p>
              <a:r>
                <a:rPr lang="zh-CN" altLang="en-US" sz="2000" b="1" dirty="0" smtClean="0">
                  <a:solidFill>
                    <a:schemeClr val="tx1"/>
                  </a:solidFill>
                </a:rPr>
                <a:t>下一        </a:t>
              </a:r>
              <a:endParaRPr lang="en-US" altLang="zh-CN" sz="2000" b="1" dirty="0" smtClean="0">
                <a:solidFill>
                  <a:schemeClr val="tx1"/>
                </a:solidFill>
              </a:endParaRPr>
            </a:p>
            <a:p>
              <a:r>
                <a:rPr lang="zh-CN" altLang="en-US" sz="2000" b="1" dirty="0" smtClean="0">
                  <a:solidFill>
                    <a:schemeClr val="tx1"/>
                  </a:solidFill>
                </a:rPr>
                <a:t>  步</a:t>
              </a:r>
              <a:endParaRPr lang="en-US" altLang="zh-CN" sz="2000" b="1" dirty="0" smtClean="0">
                <a:solidFill>
                  <a:schemeClr val="tx1"/>
                </a:solidFill>
              </a:endParaRPr>
            </a:p>
            <a:p>
              <a:r>
                <a:rPr lang="zh-CN" altLang="en-US" sz="2000" b="1" dirty="0" smtClean="0">
                  <a:solidFill>
                    <a:schemeClr val="tx1"/>
                  </a:solidFill>
                </a:rPr>
                <a:t>工作</a:t>
              </a:r>
              <a:endParaRPr lang="zh-CN" altLang="en-US" sz="2000" b="1" dirty="0">
                <a:solidFill>
                  <a:schemeClr val="tx1"/>
                </a:solidFill>
              </a:endParaRPr>
            </a:p>
          </p:txBody>
        </p:sp>
      </p:grpSp>
      <p:grpSp>
        <p:nvGrpSpPr>
          <p:cNvPr id="60" name="组合 59"/>
          <p:cNvGrpSpPr/>
          <p:nvPr userDrawn="1"/>
        </p:nvGrpSpPr>
        <p:grpSpPr>
          <a:xfrm>
            <a:off x="31515" y="544535"/>
            <a:ext cx="774449" cy="1392226"/>
            <a:chOff x="0" y="2137410"/>
            <a:chExt cx="674370" cy="1794510"/>
          </a:xfrm>
          <a:solidFill>
            <a:schemeClr val="bg2">
              <a:lumMod val="50000"/>
            </a:schemeClr>
          </a:solidFill>
        </p:grpSpPr>
        <p:sp>
          <p:nvSpPr>
            <p:cNvPr id="61" name="同侧圆角矩形 60"/>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userDrawn="1"/>
          </p:nvSpPr>
          <p:spPr>
            <a:xfrm>
              <a:off x="58438" y="2476394"/>
              <a:ext cx="611010" cy="1309139"/>
            </a:xfrm>
            <a:prstGeom prst="rect">
              <a:avLst/>
            </a:prstGeom>
            <a:grpFill/>
          </p:spPr>
          <p:txBody>
            <a:bodyPr wrap="square" rtlCol="0">
              <a:spAutoFit/>
            </a:bodyPr>
            <a:lstStyle/>
            <a:p>
              <a:r>
                <a:rPr lang="zh-CN" altLang="en-US" sz="2000" b="1" dirty="0" smtClean="0">
                  <a:solidFill>
                    <a:schemeClr val="tx1"/>
                  </a:solidFill>
                </a:rPr>
                <a:t>背景        </a:t>
              </a:r>
              <a:endParaRPr lang="en-US" altLang="zh-CN" sz="2000" b="1" dirty="0" smtClean="0">
                <a:solidFill>
                  <a:schemeClr val="tx1"/>
                </a:solidFill>
              </a:endParaRPr>
            </a:p>
            <a:p>
              <a:r>
                <a:rPr lang="zh-CN" altLang="en-US" sz="2000" b="1" dirty="0" smtClean="0">
                  <a:solidFill>
                    <a:schemeClr val="tx1"/>
                  </a:solidFill>
                </a:rPr>
                <a:t>  及意义</a:t>
              </a:r>
              <a:endParaRPr lang="zh-CN" altLang="en-US" sz="2000" b="1" dirty="0">
                <a:solidFill>
                  <a:schemeClr val="tx1"/>
                </a:solidFill>
              </a:endParaRPr>
            </a:p>
          </p:txBody>
        </p:sp>
      </p:grpSp>
      <p:pic>
        <p:nvPicPr>
          <p:cNvPr id="25"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36372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仅标题">
    <p:spTree>
      <p:nvGrpSpPr>
        <p:cNvPr id="1" name=""/>
        <p:cNvGrpSpPr/>
        <p:nvPr/>
      </p:nvGrpSpPr>
      <p:grpSpPr>
        <a:xfrm>
          <a:off x="0" y="0"/>
          <a:ext cx="0" cy="0"/>
          <a:chOff x="0" y="0"/>
          <a:chExt cx="0" cy="0"/>
        </a:xfrm>
      </p:grpSpPr>
      <p:sp>
        <p:nvSpPr>
          <p:cNvPr id="55" name="矩形 54"/>
          <p:cNvSpPr/>
          <p:nvPr userDrawn="1"/>
        </p:nvSpPr>
        <p:spPr>
          <a:xfrm>
            <a:off x="0" y="0"/>
            <a:ext cx="838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sp>
        <p:nvSpPr>
          <p:cNvPr id="50" name="标题 1"/>
          <p:cNvSpPr>
            <a:spLocks noGrp="1"/>
          </p:cNvSpPr>
          <p:nvPr>
            <p:ph type="title" hasCustomPrompt="1"/>
          </p:nvPr>
        </p:nvSpPr>
        <p:spPr>
          <a:xfrm>
            <a:off x="1478894" y="252784"/>
            <a:ext cx="4224676" cy="482670"/>
          </a:xfrm>
        </p:spPr>
        <p:txBody>
          <a:bodyPr>
            <a:normAutofit/>
          </a:bodyPr>
          <a:lstStyle>
            <a:lvl1pPr>
              <a:defRPr sz="2400" b="1"/>
            </a:lvl1pPr>
          </a:lstStyle>
          <a:p>
            <a:r>
              <a:rPr lang="zh-CN" altLang="en-US" dirty="0" smtClean="0"/>
              <a:t>单击插入图标</a:t>
            </a:r>
            <a:endParaRPr lang="zh-CN" altLang="en-US" dirty="0"/>
          </a:p>
        </p:txBody>
      </p:sp>
      <p:grpSp>
        <p:nvGrpSpPr>
          <p:cNvPr id="51" name="组合 50"/>
          <p:cNvGrpSpPr/>
          <p:nvPr userDrawn="1"/>
        </p:nvGrpSpPr>
        <p:grpSpPr>
          <a:xfrm>
            <a:off x="838200" y="203412"/>
            <a:ext cx="602866" cy="552943"/>
            <a:chOff x="997720" y="1374274"/>
            <a:chExt cx="737947" cy="676838"/>
          </a:xfrm>
          <a:effectLst>
            <a:outerShdw blurRad="50800" dist="38100" dir="2700000" algn="tl" rotWithShape="0">
              <a:prstClr val="black">
                <a:alpha val="40000"/>
              </a:prstClr>
            </a:outerShdw>
          </a:effectLst>
        </p:grpSpPr>
        <p:sp>
          <p:nvSpPr>
            <p:cNvPr id="52" name="椭圆 51"/>
            <p:cNvSpPr/>
            <p:nvPr userDrawn="1"/>
          </p:nvSpPr>
          <p:spPr>
            <a:xfrm>
              <a:off x="1458223" y="1374274"/>
              <a:ext cx="277444" cy="277444"/>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3" name="椭圆 52"/>
            <p:cNvSpPr/>
            <p:nvPr userDrawn="1"/>
          </p:nvSpPr>
          <p:spPr>
            <a:xfrm>
              <a:off x="1232539" y="1512996"/>
              <a:ext cx="503128" cy="5031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4" name="椭圆 53"/>
            <p:cNvSpPr/>
            <p:nvPr userDrawn="1"/>
          </p:nvSpPr>
          <p:spPr>
            <a:xfrm>
              <a:off x="997720" y="1862597"/>
              <a:ext cx="188515" cy="1885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grpSp>
        <p:nvGrpSpPr>
          <p:cNvPr id="45" name="组合 44"/>
          <p:cNvGrpSpPr/>
          <p:nvPr userDrawn="1"/>
        </p:nvGrpSpPr>
        <p:grpSpPr>
          <a:xfrm>
            <a:off x="20629" y="2042736"/>
            <a:ext cx="777214" cy="1266009"/>
            <a:chOff x="0" y="2137410"/>
            <a:chExt cx="674371" cy="1794510"/>
          </a:xfrm>
          <a:solidFill>
            <a:schemeClr val="bg2">
              <a:lumMod val="50000"/>
            </a:schemeClr>
          </a:solidFill>
        </p:grpSpPr>
        <p:sp>
          <p:nvSpPr>
            <p:cNvPr id="46" name="同侧圆角矩形 45"/>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userDrawn="1"/>
          </p:nvSpPr>
          <p:spPr>
            <a:xfrm>
              <a:off x="58229" y="2476394"/>
              <a:ext cx="616142" cy="1199714"/>
            </a:xfrm>
            <a:prstGeom prst="rect">
              <a:avLst/>
            </a:prstGeom>
            <a:grpFill/>
          </p:spPr>
          <p:txBody>
            <a:bodyPr wrap="square" rtlCol="0">
              <a:spAutoFit/>
            </a:bodyPr>
            <a:lstStyle/>
            <a:p>
              <a:r>
                <a:rPr lang="zh-CN" altLang="en-US" sz="2000" b="1" dirty="0" smtClean="0">
                  <a:solidFill>
                    <a:schemeClr val="tx1"/>
                  </a:solidFill>
                </a:rPr>
                <a:t>现状</a:t>
              </a:r>
              <a:endParaRPr lang="en-US" altLang="zh-CN" sz="2000" b="1" dirty="0" smtClean="0">
                <a:solidFill>
                  <a:schemeClr val="tx1"/>
                </a:solidFill>
              </a:endParaRPr>
            </a:p>
            <a:p>
              <a:endParaRPr lang="en-US" altLang="zh-CN" sz="900" b="1" dirty="0" smtClean="0">
                <a:solidFill>
                  <a:schemeClr val="tx1"/>
                </a:solidFill>
              </a:endParaRPr>
            </a:p>
            <a:p>
              <a:r>
                <a:rPr lang="zh-CN" altLang="en-US" sz="2000" b="1" dirty="0" smtClean="0">
                  <a:solidFill>
                    <a:schemeClr val="tx1"/>
                  </a:solidFill>
                </a:rPr>
                <a:t>评述</a:t>
              </a:r>
              <a:endParaRPr lang="zh-CN" altLang="en-US" sz="2000" b="1" dirty="0">
                <a:solidFill>
                  <a:schemeClr val="tx1"/>
                </a:solidFill>
              </a:endParaRPr>
            </a:p>
          </p:txBody>
        </p:sp>
      </p:grpSp>
      <p:grpSp>
        <p:nvGrpSpPr>
          <p:cNvPr id="48" name="组合 47"/>
          <p:cNvGrpSpPr/>
          <p:nvPr userDrawn="1"/>
        </p:nvGrpSpPr>
        <p:grpSpPr>
          <a:xfrm>
            <a:off x="20630" y="3455039"/>
            <a:ext cx="768796" cy="1362791"/>
            <a:chOff x="17625" y="2137409"/>
            <a:chExt cx="656746" cy="1794510"/>
          </a:xfrm>
          <a:solidFill>
            <a:schemeClr val="bg2">
              <a:lumMod val="50000"/>
            </a:schemeClr>
          </a:solidFill>
        </p:grpSpPr>
        <p:sp>
          <p:nvSpPr>
            <p:cNvPr id="49" name="同侧圆角矩形 48"/>
            <p:cNvSpPr/>
            <p:nvPr userDrawn="1"/>
          </p:nvSpPr>
          <p:spPr>
            <a:xfrm rot="16200000">
              <a:off x="-551257" y="2706291"/>
              <a:ext cx="1794510" cy="656745"/>
            </a:xfrm>
            <a:prstGeom prst="round2SameRect">
              <a:avLst>
                <a:gd name="adj1" fmla="val 42199"/>
                <a:gd name="adj2" fmla="val 0"/>
              </a:avLst>
            </a:prstGeom>
            <a:solidFill>
              <a:schemeClr val="bg2">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userDrawn="1"/>
          </p:nvSpPr>
          <p:spPr>
            <a:xfrm>
              <a:off x="74953" y="2387516"/>
              <a:ext cx="599418" cy="1337415"/>
            </a:xfrm>
            <a:prstGeom prst="rect">
              <a:avLst/>
            </a:prstGeom>
            <a:solidFill>
              <a:schemeClr val="bg2">
                <a:lumMod val="50000"/>
              </a:schemeClr>
            </a:solidFill>
          </p:spPr>
          <p:txBody>
            <a:bodyPr wrap="square" rtlCol="0">
              <a:spAutoFit/>
            </a:bodyPr>
            <a:lstStyle/>
            <a:p>
              <a:r>
                <a:rPr lang="zh-CN" altLang="en-US" sz="2000" b="1" dirty="0" smtClean="0">
                  <a:solidFill>
                    <a:schemeClr val="tx1"/>
                  </a:solidFill>
                </a:rPr>
                <a:t>主要研究内容</a:t>
              </a:r>
              <a:endParaRPr lang="zh-CN" altLang="en-US" sz="2000" b="1" dirty="0">
                <a:solidFill>
                  <a:schemeClr val="tx1"/>
                </a:solidFill>
              </a:endParaRPr>
            </a:p>
          </p:txBody>
        </p:sp>
      </p:grpSp>
      <p:grpSp>
        <p:nvGrpSpPr>
          <p:cNvPr id="57" name="组合 56"/>
          <p:cNvGrpSpPr/>
          <p:nvPr userDrawn="1"/>
        </p:nvGrpSpPr>
        <p:grpSpPr>
          <a:xfrm>
            <a:off x="20629" y="4953076"/>
            <a:ext cx="774449" cy="1392226"/>
            <a:chOff x="0" y="2137410"/>
            <a:chExt cx="674370" cy="1794510"/>
          </a:xfrm>
          <a:solidFill>
            <a:schemeClr val="accent6"/>
          </a:solidFill>
        </p:grpSpPr>
        <p:sp>
          <p:nvSpPr>
            <p:cNvPr id="58" name="同侧圆角矩形 57"/>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userDrawn="1"/>
          </p:nvSpPr>
          <p:spPr>
            <a:xfrm>
              <a:off x="58438" y="2476394"/>
              <a:ext cx="611010" cy="1309139"/>
            </a:xfrm>
            <a:prstGeom prst="rect">
              <a:avLst/>
            </a:prstGeom>
            <a:grpFill/>
          </p:spPr>
          <p:txBody>
            <a:bodyPr wrap="square" rtlCol="0">
              <a:spAutoFit/>
            </a:bodyPr>
            <a:lstStyle/>
            <a:p>
              <a:r>
                <a:rPr lang="zh-CN" altLang="en-US" sz="2000" b="1" dirty="0" smtClean="0">
                  <a:solidFill>
                    <a:schemeClr val="tx1"/>
                  </a:solidFill>
                </a:rPr>
                <a:t>下一        </a:t>
              </a:r>
              <a:endParaRPr lang="en-US" altLang="zh-CN" sz="2000" b="1" dirty="0" smtClean="0">
                <a:solidFill>
                  <a:schemeClr val="tx1"/>
                </a:solidFill>
              </a:endParaRPr>
            </a:p>
            <a:p>
              <a:r>
                <a:rPr lang="zh-CN" altLang="en-US" sz="2000" b="1" dirty="0" smtClean="0">
                  <a:solidFill>
                    <a:schemeClr val="tx1"/>
                  </a:solidFill>
                </a:rPr>
                <a:t>  步</a:t>
              </a:r>
              <a:endParaRPr lang="en-US" altLang="zh-CN" sz="2000" b="1" dirty="0" smtClean="0">
                <a:solidFill>
                  <a:schemeClr val="tx1"/>
                </a:solidFill>
              </a:endParaRPr>
            </a:p>
            <a:p>
              <a:r>
                <a:rPr lang="zh-CN" altLang="en-US" sz="2000" b="1" dirty="0" smtClean="0">
                  <a:solidFill>
                    <a:schemeClr val="tx1"/>
                  </a:solidFill>
                </a:rPr>
                <a:t>工作</a:t>
              </a:r>
              <a:endParaRPr lang="zh-CN" altLang="en-US" sz="2000" b="1" dirty="0">
                <a:solidFill>
                  <a:schemeClr val="tx1"/>
                </a:solidFill>
              </a:endParaRPr>
            </a:p>
          </p:txBody>
        </p:sp>
      </p:grpSp>
      <p:grpSp>
        <p:nvGrpSpPr>
          <p:cNvPr id="60" name="组合 59"/>
          <p:cNvGrpSpPr/>
          <p:nvPr userDrawn="1"/>
        </p:nvGrpSpPr>
        <p:grpSpPr>
          <a:xfrm>
            <a:off x="31515" y="544535"/>
            <a:ext cx="774449" cy="1392226"/>
            <a:chOff x="0" y="2137410"/>
            <a:chExt cx="674370" cy="1794510"/>
          </a:xfrm>
          <a:solidFill>
            <a:schemeClr val="bg2">
              <a:lumMod val="50000"/>
            </a:schemeClr>
          </a:solidFill>
        </p:grpSpPr>
        <p:sp>
          <p:nvSpPr>
            <p:cNvPr id="61" name="同侧圆角矩形 60"/>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userDrawn="1"/>
          </p:nvSpPr>
          <p:spPr>
            <a:xfrm>
              <a:off x="58438" y="2476394"/>
              <a:ext cx="611010" cy="1309139"/>
            </a:xfrm>
            <a:prstGeom prst="rect">
              <a:avLst/>
            </a:prstGeom>
            <a:grpFill/>
          </p:spPr>
          <p:txBody>
            <a:bodyPr wrap="square" rtlCol="0">
              <a:spAutoFit/>
            </a:bodyPr>
            <a:lstStyle/>
            <a:p>
              <a:r>
                <a:rPr lang="zh-CN" altLang="en-US" sz="2000" b="1" dirty="0" smtClean="0">
                  <a:solidFill>
                    <a:schemeClr val="tx1"/>
                  </a:solidFill>
                </a:rPr>
                <a:t>背景        </a:t>
              </a:r>
              <a:endParaRPr lang="en-US" altLang="zh-CN" sz="2000" b="1" dirty="0" smtClean="0">
                <a:solidFill>
                  <a:schemeClr val="tx1"/>
                </a:solidFill>
              </a:endParaRPr>
            </a:p>
            <a:p>
              <a:r>
                <a:rPr lang="zh-CN" altLang="en-US" sz="2000" b="1" dirty="0" smtClean="0">
                  <a:solidFill>
                    <a:schemeClr val="tx1"/>
                  </a:solidFill>
                </a:rPr>
                <a:t>  及意义</a:t>
              </a:r>
              <a:endParaRPr lang="zh-CN" altLang="en-US" sz="2000" b="1" dirty="0">
                <a:solidFill>
                  <a:schemeClr val="tx1"/>
                </a:solidFill>
              </a:endParaRPr>
            </a:p>
          </p:txBody>
        </p:sp>
      </p:grpSp>
      <p:pic>
        <p:nvPicPr>
          <p:cNvPr id="25"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96157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仅标题">
    <p:spTree>
      <p:nvGrpSpPr>
        <p:cNvPr id="1" name=""/>
        <p:cNvGrpSpPr/>
        <p:nvPr/>
      </p:nvGrpSpPr>
      <p:grpSpPr>
        <a:xfrm>
          <a:off x="0" y="0"/>
          <a:ext cx="0" cy="0"/>
          <a:chOff x="0" y="0"/>
          <a:chExt cx="0" cy="0"/>
        </a:xfrm>
      </p:grpSpPr>
      <p:sp>
        <p:nvSpPr>
          <p:cNvPr id="55" name="矩形 54"/>
          <p:cNvSpPr/>
          <p:nvPr userDrawn="1"/>
        </p:nvSpPr>
        <p:spPr>
          <a:xfrm>
            <a:off x="0" y="0"/>
            <a:ext cx="12192000" cy="7354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sp>
        <p:nvSpPr>
          <p:cNvPr id="50" name="标题 1"/>
          <p:cNvSpPr>
            <a:spLocks noGrp="1"/>
          </p:cNvSpPr>
          <p:nvPr>
            <p:ph type="title" hasCustomPrompt="1"/>
          </p:nvPr>
        </p:nvSpPr>
        <p:spPr>
          <a:xfrm>
            <a:off x="5217104" y="141486"/>
            <a:ext cx="1757792" cy="482670"/>
          </a:xfrm>
        </p:spPr>
        <p:txBody>
          <a:bodyPr>
            <a:normAutofit/>
          </a:bodyPr>
          <a:lstStyle>
            <a:lvl1pPr algn="ctr">
              <a:defRPr sz="2400" b="1">
                <a:solidFill>
                  <a:schemeClr val="bg1"/>
                </a:solidFill>
              </a:defRPr>
            </a:lvl1pPr>
          </a:lstStyle>
          <a:p>
            <a:r>
              <a:rPr lang="zh-CN" altLang="en-US" dirty="0" smtClean="0"/>
              <a:t>单击插入</a:t>
            </a:r>
            <a:endParaRPr lang="zh-CN" altLang="en-US" dirty="0"/>
          </a:p>
        </p:txBody>
      </p:sp>
      <p:pic>
        <p:nvPicPr>
          <p:cNvPr id="9"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表格 10"/>
          <p:cNvGraphicFramePr>
            <a:graphicFrameLocks noGrp="1"/>
          </p:cNvGraphicFramePr>
          <p:nvPr userDrawn="1">
            <p:extLst/>
          </p:nvPr>
        </p:nvGraphicFramePr>
        <p:xfrm>
          <a:off x="1901724" y="1476795"/>
          <a:ext cx="8388552" cy="4386976"/>
        </p:xfrm>
        <a:graphic>
          <a:graphicData uri="http://schemas.openxmlformats.org/drawingml/2006/table">
            <a:tbl>
              <a:tblPr firstRow="1" bandRow="1">
                <a:tableStyleId>{5C22544A-7EE6-4342-B048-85BDC9FD1C3A}</a:tableStyleId>
              </a:tblPr>
              <a:tblGrid>
                <a:gridCol w="8388552"/>
              </a:tblGrid>
              <a:tr h="841475">
                <a:tc>
                  <a:txBody>
                    <a:bodyPr/>
                    <a:lstStyle/>
                    <a:p>
                      <a:pPr algn="ctr"/>
                      <a:r>
                        <a:rPr lang="zh-CN" altLang="en-US" sz="2400" b="0" dirty="0" smtClean="0">
                          <a:latin typeface="微软雅黑" panose="020B0503020204020204" pitchFamily="34" charset="-122"/>
                          <a:ea typeface="微软雅黑" panose="020B0503020204020204" pitchFamily="34" charset="-122"/>
                        </a:rPr>
                        <a:t>请输入文本内容</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4865"/>
                    </a:solidFill>
                  </a:tcPr>
                </a:tc>
              </a:tr>
              <a:tr h="141122">
                <a:tc>
                  <a:txBody>
                    <a:bodyPr/>
                    <a:lstStyle/>
                    <a:p>
                      <a:endParaRPr lang="zh-CN" altLang="en-US" sz="300" dirty="0"/>
                    </a:p>
                  </a:txBody>
                  <a:tcPr>
                    <a:lnL w="12700" cmpd="sng">
                      <a:noFill/>
                    </a:lnL>
                    <a:lnR w="12700" cap="flat" cmpd="sng" algn="ctr">
                      <a:no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r>
              <a:tr h="3404379">
                <a:tc>
                  <a:txBody>
                    <a:bodyPr/>
                    <a:lstStyle/>
                    <a:p>
                      <a:pPr algn="ctr">
                        <a:lnSpc>
                          <a:spcPct val="200000"/>
                        </a:lnSpc>
                      </a:pPr>
                      <a:r>
                        <a:rPr lang="zh-CN" altLang="en-US" sz="1800" dirty="0" smtClean="0">
                          <a:ln>
                            <a:noFill/>
                          </a:ln>
                          <a:solidFill>
                            <a:schemeClr val="bg1"/>
                          </a:solidFill>
                          <a:latin typeface="微软雅黑" panose="020B0503020204020204" pitchFamily="34" charset="-122"/>
                          <a:ea typeface="微软雅黑" panose="020B0503020204020204" pitchFamily="34" charset="-122"/>
                        </a:rPr>
                        <a:t>请输入文本内容</a:t>
                      </a: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800" dirty="0" smtClean="0">
                          <a:ln>
                            <a:noFill/>
                          </a:ln>
                          <a:solidFill>
                            <a:schemeClr val="bg1"/>
                          </a:solidFill>
                          <a:latin typeface="微软雅黑" panose="020B0503020204020204" pitchFamily="34" charset="-122"/>
                          <a:ea typeface="微软雅黑" panose="020B0503020204020204" pitchFamily="34" charset="-122"/>
                        </a:rPr>
                        <a:t>请输入文本内容</a:t>
                      </a: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800" dirty="0" smtClean="0">
                          <a:ln>
                            <a:noFill/>
                          </a:ln>
                          <a:solidFill>
                            <a:schemeClr val="bg1"/>
                          </a:solidFill>
                          <a:latin typeface="微软雅黑" panose="020B0503020204020204" pitchFamily="34" charset="-122"/>
                          <a:ea typeface="微软雅黑" panose="020B0503020204020204" pitchFamily="34" charset="-122"/>
                        </a:rPr>
                        <a:t>请输入文本内容</a:t>
                      </a: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800" dirty="0" smtClean="0">
                          <a:ln>
                            <a:noFill/>
                          </a:ln>
                          <a:solidFill>
                            <a:schemeClr val="bg1"/>
                          </a:solidFill>
                          <a:latin typeface="微软雅黑" panose="020B0503020204020204" pitchFamily="34" charset="-122"/>
                          <a:ea typeface="微软雅黑" panose="020B0503020204020204" pitchFamily="34" charset="-122"/>
                        </a:rPr>
                        <a:t>请输入文本内容</a:t>
                      </a: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800" dirty="0" smtClean="0">
                          <a:ln>
                            <a:noFill/>
                          </a:ln>
                          <a:solidFill>
                            <a:schemeClr val="bg1"/>
                          </a:solidFill>
                          <a:latin typeface="微软雅黑" panose="020B0503020204020204" pitchFamily="34" charset="-122"/>
                          <a:ea typeface="微软雅黑" panose="020B0503020204020204" pitchFamily="34" charset="-122"/>
                        </a:rPr>
                        <a:t>请输入文本内容</a:t>
                      </a: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p>
                      <a:pPr algn="ct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8E8E8E"/>
                    </a:solidFill>
                  </a:tcPr>
                </a:tc>
              </a:tr>
            </a:tbl>
          </a:graphicData>
        </a:graphic>
      </p:graphicFrame>
    </p:spTree>
    <p:extLst>
      <p:ext uri="{BB962C8B-B14F-4D97-AF65-F5344CB8AC3E}">
        <p14:creationId xmlns:p14="http://schemas.microsoft.com/office/powerpoint/2010/main" val="10297725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grpSp>
        <p:nvGrpSpPr>
          <p:cNvPr id="40" name="组合 39"/>
          <p:cNvGrpSpPr/>
          <p:nvPr userDrawn="1"/>
        </p:nvGrpSpPr>
        <p:grpSpPr>
          <a:xfrm>
            <a:off x="3257952" y="1012780"/>
            <a:ext cx="5676095" cy="2347049"/>
            <a:chOff x="3126938" y="1250542"/>
            <a:chExt cx="5676095" cy="2347049"/>
          </a:xfrm>
          <a:effectLst>
            <a:outerShdw blurRad="50800" dist="38100" dir="2700000" algn="tl" rotWithShape="0">
              <a:prstClr val="black">
                <a:alpha val="40000"/>
              </a:prstClr>
            </a:outerShdw>
          </a:effectLst>
        </p:grpSpPr>
        <p:grpSp>
          <p:nvGrpSpPr>
            <p:cNvPr id="23" name="组合 22"/>
            <p:cNvGrpSpPr/>
            <p:nvPr userDrawn="1"/>
          </p:nvGrpSpPr>
          <p:grpSpPr>
            <a:xfrm>
              <a:off x="3126938" y="1800224"/>
              <a:ext cx="5625481" cy="1560195"/>
              <a:chOff x="3126938" y="1800224"/>
              <a:chExt cx="5625481" cy="1560195"/>
            </a:xfrm>
          </p:grpSpPr>
          <p:grpSp>
            <p:nvGrpSpPr>
              <p:cNvPr id="21" name="组合 20"/>
              <p:cNvGrpSpPr/>
              <p:nvPr userDrawn="1"/>
            </p:nvGrpSpPr>
            <p:grpSpPr>
              <a:xfrm>
                <a:off x="5837128" y="1800224"/>
                <a:ext cx="1560195" cy="1560195"/>
                <a:chOff x="5837129" y="1800224"/>
                <a:chExt cx="1560195" cy="1560195"/>
              </a:xfrm>
            </p:grpSpPr>
            <p:sp>
              <p:nvSpPr>
                <p:cNvPr id="17" name="椭圆 16"/>
                <p:cNvSpPr/>
                <p:nvPr userDrawn="1"/>
              </p:nvSpPr>
              <p:spPr>
                <a:xfrm>
                  <a:off x="5837129" y="1800224"/>
                  <a:ext cx="1560195" cy="1560195"/>
                </a:xfrm>
                <a:prstGeom prst="ellipse">
                  <a:avLst/>
                </a:prstGeom>
                <a:solidFill>
                  <a:srgbClr val="A6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18" name="文本框 17"/>
                <p:cNvSpPr txBox="1"/>
                <p:nvPr userDrawn="1"/>
              </p:nvSpPr>
              <p:spPr>
                <a:xfrm>
                  <a:off x="6242765" y="2195601"/>
                  <a:ext cx="748923" cy="769441"/>
                </a:xfrm>
                <a:prstGeom prst="rect">
                  <a:avLst/>
                </a:prstGeom>
                <a:noFill/>
              </p:spPr>
              <p:txBody>
                <a:bodyPr wrap="none" rtlCol="0">
                  <a:spAutoFit/>
                </a:bodyPr>
                <a:lstStyle/>
                <a:p>
                  <a:r>
                    <a:rPr lang="zh-CN" altLang="en-US" sz="4400" dirty="0" smtClean="0">
                      <a:solidFill>
                        <a:schemeClr val="bg1"/>
                      </a:solidFill>
                      <a:latin typeface="汉仪菱心体简" panose="02010609000101010101" pitchFamily="49" charset="-122"/>
                      <a:ea typeface="汉仪菱心体简" panose="02010609000101010101" pitchFamily="49" charset="-122"/>
                    </a:rPr>
                    <a:t>聆</a:t>
                  </a:r>
                  <a:endParaRPr lang="zh-CN" altLang="en-US" sz="44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19" name="组合 18"/>
              <p:cNvGrpSpPr/>
              <p:nvPr userDrawn="1"/>
            </p:nvGrpSpPr>
            <p:grpSpPr>
              <a:xfrm>
                <a:off x="3126938" y="1800224"/>
                <a:ext cx="1560195" cy="1560195"/>
                <a:chOff x="3126938" y="1800224"/>
                <a:chExt cx="1560195" cy="1560195"/>
              </a:xfrm>
            </p:grpSpPr>
            <p:sp>
              <p:nvSpPr>
                <p:cNvPr id="15" name="椭圆 14"/>
                <p:cNvSpPr/>
                <p:nvPr userDrawn="1"/>
              </p:nvSpPr>
              <p:spPr>
                <a:xfrm>
                  <a:off x="3126938" y="1800224"/>
                  <a:ext cx="1560195" cy="15601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16" name="文本框 15"/>
                <p:cNvSpPr txBox="1"/>
                <p:nvPr userDrawn="1"/>
              </p:nvSpPr>
              <p:spPr>
                <a:xfrm>
                  <a:off x="3532574" y="2195601"/>
                  <a:ext cx="748923" cy="769441"/>
                </a:xfrm>
                <a:prstGeom prst="rect">
                  <a:avLst/>
                </a:prstGeom>
                <a:noFill/>
              </p:spPr>
              <p:txBody>
                <a:bodyPr wrap="none" rtlCol="0">
                  <a:spAutoFit/>
                </a:bodyPr>
                <a:lstStyle/>
                <a:p>
                  <a:r>
                    <a:rPr lang="zh-CN" altLang="en-US" sz="4400" dirty="0" smtClean="0">
                      <a:solidFill>
                        <a:schemeClr val="bg1"/>
                      </a:solidFill>
                      <a:latin typeface="汉仪菱心体简" panose="02010609000101010101" pitchFamily="49" charset="-122"/>
                      <a:ea typeface="汉仪菱心体简" panose="02010609000101010101" pitchFamily="49" charset="-122"/>
                    </a:rPr>
                    <a:t>感</a:t>
                  </a:r>
                  <a:endParaRPr lang="zh-CN" altLang="en-US" sz="44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20" name="组合 19"/>
              <p:cNvGrpSpPr/>
              <p:nvPr userDrawn="1"/>
            </p:nvGrpSpPr>
            <p:grpSpPr>
              <a:xfrm>
                <a:off x="4482033" y="1800224"/>
                <a:ext cx="1560195" cy="1560195"/>
                <a:chOff x="4482033" y="1800224"/>
                <a:chExt cx="1560195" cy="1560195"/>
              </a:xfrm>
            </p:grpSpPr>
            <p:sp>
              <p:nvSpPr>
                <p:cNvPr id="13" name="椭圆 12"/>
                <p:cNvSpPr/>
                <p:nvPr userDrawn="1"/>
              </p:nvSpPr>
              <p:spPr>
                <a:xfrm>
                  <a:off x="4482033" y="1800224"/>
                  <a:ext cx="1560195" cy="1560195"/>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14" name="文本框 13"/>
                <p:cNvSpPr txBox="1"/>
                <p:nvPr userDrawn="1"/>
              </p:nvSpPr>
              <p:spPr>
                <a:xfrm>
                  <a:off x="4887669" y="2195601"/>
                  <a:ext cx="748923" cy="769441"/>
                </a:xfrm>
                <a:prstGeom prst="rect">
                  <a:avLst/>
                </a:prstGeom>
                <a:noFill/>
              </p:spPr>
              <p:txBody>
                <a:bodyPr wrap="none" rtlCol="0">
                  <a:spAutoFit/>
                </a:bodyPr>
                <a:lstStyle/>
                <a:p>
                  <a:r>
                    <a:rPr lang="zh-CN" altLang="en-US" sz="4400" dirty="0" smtClean="0">
                      <a:solidFill>
                        <a:schemeClr val="bg1"/>
                      </a:solidFill>
                      <a:latin typeface="汉仪菱心体简" panose="02010609000101010101" pitchFamily="49" charset="-122"/>
                      <a:ea typeface="汉仪菱心体简" panose="02010609000101010101" pitchFamily="49" charset="-122"/>
                    </a:rPr>
                    <a:t>谢</a:t>
                  </a:r>
                  <a:endParaRPr lang="zh-CN" altLang="en-US" sz="44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22" name="组合 21"/>
              <p:cNvGrpSpPr/>
              <p:nvPr userDrawn="1"/>
            </p:nvGrpSpPr>
            <p:grpSpPr>
              <a:xfrm>
                <a:off x="7192224" y="1800224"/>
                <a:ext cx="1560195" cy="1560195"/>
                <a:chOff x="7192224" y="1800224"/>
                <a:chExt cx="1560195" cy="1560195"/>
              </a:xfrm>
            </p:grpSpPr>
            <p:sp>
              <p:nvSpPr>
                <p:cNvPr id="11" name="椭圆 10"/>
                <p:cNvSpPr/>
                <p:nvPr userDrawn="1"/>
              </p:nvSpPr>
              <p:spPr>
                <a:xfrm>
                  <a:off x="7192224" y="1800224"/>
                  <a:ext cx="1560195" cy="156019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12" name="文本框 11"/>
                <p:cNvSpPr txBox="1"/>
                <p:nvPr userDrawn="1"/>
              </p:nvSpPr>
              <p:spPr>
                <a:xfrm>
                  <a:off x="7597860" y="2195601"/>
                  <a:ext cx="748923" cy="769441"/>
                </a:xfrm>
                <a:prstGeom prst="rect">
                  <a:avLst/>
                </a:prstGeom>
                <a:noFill/>
              </p:spPr>
              <p:txBody>
                <a:bodyPr wrap="none" rtlCol="0">
                  <a:spAutoFit/>
                </a:bodyPr>
                <a:lstStyle/>
                <a:p>
                  <a:r>
                    <a:rPr lang="zh-CN" altLang="en-US" sz="4400" dirty="0" smtClean="0">
                      <a:solidFill>
                        <a:schemeClr val="bg1"/>
                      </a:solidFill>
                      <a:latin typeface="汉仪菱心体简" panose="02010609000101010101" pitchFamily="49" charset="-122"/>
                      <a:ea typeface="汉仪菱心体简" panose="02010609000101010101" pitchFamily="49" charset="-122"/>
                    </a:rPr>
                    <a:t>听</a:t>
                  </a:r>
                  <a:endParaRPr lang="zh-CN" altLang="en-US" sz="4400" dirty="0">
                    <a:solidFill>
                      <a:schemeClr val="bg1"/>
                    </a:solidFill>
                    <a:latin typeface="汉仪菱心体简" panose="02010609000101010101" pitchFamily="49" charset="-122"/>
                    <a:ea typeface="汉仪菱心体简" panose="02010609000101010101" pitchFamily="49" charset="-122"/>
                  </a:endParaRPr>
                </a:p>
              </p:txBody>
            </p:sp>
          </p:grpSp>
        </p:grpSp>
        <p:sp>
          <p:nvSpPr>
            <p:cNvPr id="25" name="椭圆 24"/>
            <p:cNvSpPr/>
            <p:nvPr userDrawn="1"/>
          </p:nvSpPr>
          <p:spPr>
            <a:xfrm>
              <a:off x="5185106" y="3360419"/>
              <a:ext cx="170197" cy="1701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6" name="椭圆 25"/>
            <p:cNvSpPr/>
            <p:nvPr userDrawn="1"/>
          </p:nvSpPr>
          <p:spPr>
            <a:xfrm>
              <a:off x="3172807" y="3288981"/>
              <a:ext cx="308610" cy="308610"/>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7" name="椭圆 26"/>
            <p:cNvSpPr/>
            <p:nvPr userDrawn="1"/>
          </p:nvSpPr>
          <p:spPr>
            <a:xfrm>
              <a:off x="7818016" y="1250542"/>
              <a:ext cx="308610" cy="308610"/>
            </a:xfrm>
            <a:prstGeom prst="ellipse">
              <a:avLst/>
            </a:prstGeom>
            <a:solidFill>
              <a:srgbClr val="A6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8" name="椭圆 27"/>
            <p:cNvSpPr/>
            <p:nvPr userDrawn="1"/>
          </p:nvSpPr>
          <p:spPr>
            <a:xfrm>
              <a:off x="3532574" y="1563052"/>
              <a:ext cx="331470" cy="331470"/>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9" name="椭圆 28"/>
            <p:cNvSpPr/>
            <p:nvPr userDrawn="1"/>
          </p:nvSpPr>
          <p:spPr>
            <a:xfrm>
              <a:off x="4607230" y="1660841"/>
              <a:ext cx="253684" cy="25368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0" name="椭圆 29"/>
            <p:cNvSpPr/>
            <p:nvPr userDrawn="1"/>
          </p:nvSpPr>
          <p:spPr>
            <a:xfrm>
              <a:off x="6382275" y="3215842"/>
              <a:ext cx="242570" cy="24257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1" name="椭圆 30"/>
            <p:cNvSpPr/>
            <p:nvPr userDrawn="1"/>
          </p:nvSpPr>
          <p:spPr>
            <a:xfrm>
              <a:off x="6883027" y="1660840"/>
              <a:ext cx="158319" cy="1583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2" name="椭圆 31"/>
            <p:cNvSpPr/>
            <p:nvPr userDrawn="1"/>
          </p:nvSpPr>
          <p:spPr>
            <a:xfrm>
              <a:off x="8343596" y="1801264"/>
              <a:ext cx="240031" cy="2400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3" name="椭圆 32"/>
            <p:cNvSpPr/>
            <p:nvPr userDrawn="1"/>
          </p:nvSpPr>
          <p:spPr>
            <a:xfrm>
              <a:off x="4415806" y="2985481"/>
              <a:ext cx="170068" cy="1700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4" name="椭圆 33"/>
            <p:cNvSpPr/>
            <p:nvPr userDrawn="1"/>
          </p:nvSpPr>
          <p:spPr>
            <a:xfrm>
              <a:off x="7138198" y="3081283"/>
              <a:ext cx="290653" cy="290653"/>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5" name="椭圆 34"/>
            <p:cNvSpPr/>
            <p:nvPr userDrawn="1"/>
          </p:nvSpPr>
          <p:spPr>
            <a:xfrm>
              <a:off x="5868656" y="3084670"/>
              <a:ext cx="152400" cy="152400"/>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6" name="椭圆 35"/>
            <p:cNvSpPr/>
            <p:nvPr userDrawn="1"/>
          </p:nvSpPr>
          <p:spPr>
            <a:xfrm>
              <a:off x="8512380" y="3070515"/>
              <a:ext cx="290653" cy="290653"/>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7" name="椭圆 36"/>
            <p:cNvSpPr/>
            <p:nvPr userDrawn="1"/>
          </p:nvSpPr>
          <p:spPr>
            <a:xfrm>
              <a:off x="4255547" y="1404847"/>
              <a:ext cx="105249" cy="105249"/>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8" name="椭圆 37"/>
            <p:cNvSpPr/>
            <p:nvPr userDrawn="1"/>
          </p:nvSpPr>
          <p:spPr>
            <a:xfrm>
              <a:off x="4261223" y="3305492"/>
              <a:ext cx="99574" cy="995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grpSp>
      <p:sp>
        <p:nvSpPr>
          <p:cNvPr id="39" name="文本框 38"/>
          <p:cNvSpPr txBox="1"/>
          <p:nvPr userDrawn="1"/>
        </p:nvSpPr>
        <p:spPr>
          <a:xfrm>
            <a:off x="3147081" y="3574535"/>
            <a:ext cx="6974986" cy="769441"/>
          </a:xfrm>
          <a:prstGeom prst="rect">
            <a:avLst/>
          </a:prstGeom>
          <a:noFill/>
        </p:spPr>
        <p:txBody>
          <a:bodyPr wrap="none" rtlCol="0">
            <a:spAutoFit/>
          </a:bodyPr>
          <a:lstStyle/>
          <a:p>
            <a:r>
              <a:rPr lang="zh-CN" altLang="en-US" sz="4400" b="1" kern="1200" dirty="0" smtClean="0">
                <a:solidFill>
                  <a:schemeClr val="tx1"/>
                </a:solidFill>
                <a:latin typeface="幼圆" panose="02010509060101010101" pitchFamily="49" charset="-122"/>
                <a:ea typeface="幼圆" panose="02010509060101010101" pitchFamily="49" charset="-122"/>
                <a:cs typeface="+mn-cs"/>
              </a:rPr>
              <a:t>请各位专家老师批评指正！</a:t>
            </a:r>
            <a:endParaRPr lang="zh-CN" altLang="en-US" sz="4400" b="1" kern="1200" dirty="0">
              <a:solidFill>
                <a:schemeClr val="tx1"/>
              </a:solidFill>
              <a:latin typeface="幼圆" panose="02010509060101010101" pitchFamily="49" charset="-122"/>
              <a:ea typeface="幼圆" panose="02010509060101010101" pitchFamily="49" charset="-122"/>
              <a:cs typeface="+mn-cs"/>
            </a:endParaRPr>
          </a:p>
        </p:txBody>
      </p:sp>
      <p:pic>
        <p:nvPicPr>
          <p:cNvPr id="43"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5479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7926347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207103834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90065916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239156748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176486519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361271904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13510860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4" name="椭圆 43"/>
          <p:cNvSpPr/>
          <p:nvPr userDrawn="1"/>
        </p:nvSpPr>
        <p:spPr>
          <a:xfrm>
            <a:off x="8816140" y="-490272"/>
            <a:ext cx="4152352" cy="4152352"/>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userDrawn="1"/>
        </p:nvSpPr>
        <p:spPr>
          <a:xfrm>
            <a:off x="9083096" y="3024127"/>
            <a:ext cx="3004489" cy="3004489"/>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1026622" y="2502397"/>
            <a:ext cx="8056474" cy="1077218"/>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chemeClr val="tx1"/>
                </a:solidFill>
              </a:rPr>
              <a:t>融合用户文本语义和情感分析的好友推荐方法研究</a:t>
            </a:r>
          </a:p>
          <a:p>
            <a:pPr algn="r"/>
            <a:endParaRPr lang="zh-CN" altLang="en-US" sz="3600" b="1" dirty="0">
              <a:solidFill>
                <a:schemeClr val="tx1"/>
              </a:solidFill>
            </a:endParaRPr>
          </a:p>
        </p:txBody>
      </p:sp>
      <p:grpSp>
        <p:nvGrpSpPr>
          <p:cNvPr id="10" name="组合 9"/>
          <p:cNvGrpSpPr/>
          <p:nvPr userDrawn="1"/>
        </p:nvGrpSpPr>
        <p:grpSpPr>
          <a:xfrm>
            <a:off x="317689" y="281127"/>
            <a:ext cx="2349102" cy="651510"/>
            <a:chOff x="800513" y="581773"/>
            <a:chExt cx="2349102" cy="651510"/>
          </a:xfrm>
          <a:effectLst>
            <a:outerShdw blurRad="50800" dist="38100" dir="2700000" algn="tl" rotWithShape="0">
              <a:prstClr val="black">
                <a:alpha val="40000"/>
              </a:prstClr>
            </a:outerShdw>
          </a:effectLst>
        </p:grpSpPr>
        <p:grpSp>
          <p:nvGrpSpPr>
            <p:cNvPr id="24" name="组合 23"/>
            <p:cNvGrpSpPr/>
            <p:nvPr userDrawn="1"/>
          </p:nvGrpSpPr>
          <p:grpSpPr>
            <a:xfrm>
              <a:off x="1932241" y="581773"/>
              <a:ext cx="651510" cy="651510"/>
              <a:chOff x="2116618" y="485448"/>
              <a:chExt cx="651510" cy="651510"/>
            </a:xfrm>
          </p:grpSpPr>
          <p:sp>
            <p:nvSpPr>
              <p:cNvPr id="25" name="椭圆 24"/>
              <p:cNvSpPr/>
              <p:nvPr userDrawn="1"/>
            </p:nvSpPr>
            <p:spPr>
              <a:xfrm>
                <a:off x="2116618" y="485448"/>
                <a:ext cx="651510" cy="651510"/>
              </a:xfrm>
              <a:prstGeom prst="ellipse">
                <a:avLst/>
              </a:prstGeom>
              <a:solidFill>
                <a:srgbClr val="A6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6" name="文本框 25"/>
              <p:cNvSpPr txBox="1"/>
              <p:nvPr userDrawn="1"/>
            </p:nvSpPr>
            <p:spPr>
              <a:xfrm>
                <a:off x="2170504" y="549593"/>
                <a:ext cx="543739" cy="523220"/>
              </a:xfrm>
              <a:prstGeom prst="rect">
                <a:avLst/>
              </a:prstGeom>
              <a:noFill/>
            </p:spPr>
            <p:txBody>
              <a:bodyPr wrap="none" rtlCol="0">
                <a:spAutoFit/>
              </a:bodyPr>
              <a:lstStyle/>
              <a:p>
                <a:r>
                  <a:rPr lang="zh-CN" altLang="en-US" sz="2800" dirty="0" smtClean="0">
                    <a:solidFill>
                      <a:schemeClr val="bg1"/>
                    </a:solidFill>
                    <a:latin typeface="汉仪菱心体简" panose="02010609000101010101" pitchFamily="49" charset="-122"/>
                    <a:ea typeface="汉仪菱心体简" panose="02010609000101010101" pitchFamily="49" charset="-122"/>
                  </a:rPr>
                  <a:t>答</a:t>
                </a:r>
                <a:endParaRPr lang="zh-CN" altLang="en-US" sz="28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8" name="组合 7"/>
            <p:cNvGrpSpPr/>
            <p:nvPr userDrawn="1"/>
          </p:nvGrpSpPr>
          <p:grpSpPr>
            <a:xfrm>
              <a:off x="800513" y="581773"/>
              <a:ext cx="651510" cy="651510"/>
              <a:chOff x="2116618" y="485448"/>
              <a:chExt cx="651510" cy="651510"/>
            </a:xfrm>
          </p:grpSpPr>
          <p:sp>
            <p:nvSpPr>
              <p:cNvPr id="19" name="椭圆 18"/>
              <p:cNvSpPr/>
              <p:nvPr userDrawn="1"/>
            </p:nvSpPr>
            <p:spPr>
              <a:xfrm>
                <a:off x="2116618" y="485448"/>
                <a:ext cx="651510" cy="65151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7" name="文本框 6"/>
              <p:cNvSpPr txBox="1"/>
              <p:nvPr userDrawn="1"/>
            </p:nvSpPr>
            <p:spPr>
              <a:xfrm>
                <a:off x="2170504" y="549593"/>
                <a:ext cx="543739" cy="523220"/>
              </a:xfrm>
              <a:prstGeom prst="rect">
                <a:avLst/>
              </a:prstGeom>
              <a:noFill/>
            </p:spPr>
            <p:txBody>
              <a:bodyPr wrap="none" rtlCol="0">
                <a:spAutoFit/>
              </a:bodyPr>
              <a:lstStyle/>
              <a:p>
                <a:r>
                  <a:rPr lang="zh-CN" altLang="en-US" sz="2800" dirty="0" smtClean="0">
                    <a:solidFill>
                      <a:schemeClr val="bg1"/>
                    </a:solidFill>
                    <a:latin typeface="汉仪菱心体简" panose="02010609000101010101" pitchFamily="49" charset="-122"/>
                    <a:ea typeface="汉仪菱心体简" panose="02010609000101010101" pitchFamily="49" charset="-122"/>
                  </a:rPr>
                  <a:t>毕</a:t>
                </a:r>
                <a:endParaRPr lang="zh-CN" altLang="en-US" sz="28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21" name="组合 20"/>
            <p:cNvGrpSpPr/>
            <p:nvPr userDrawn="1"/>
          </p:nvGrpSpPr>
          <p:grpSpPr>
            <a:xfrm>
              <a:off x="1366377" y="581773"/>
              <a:ext cx="651510" cy="651510"/>
              <a:chOff x="2116618" y="485448"/>
              <a:chExt cx="651510" cy="651510"/>
            </a:xfrm>
          </p:grpSpPr>
          <p:sp>
            <p:nvSpPr>
              <p:cNvPr id="22" name="椭圆 21"/>
              <p:cNvSpPr/>
              <p:nvPr userDrawn="1"/>
            </p:nvSpPr>
            <p:spPr>
              <a:xfrm>
                <a:off x="2116618" y="485448"/>
                <a:ext cx="651510" cy="651510"/>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3" name="文本框 22"/>
              <p:cNvSpPr txBox="1"/>
              <p:nvPr userDrawn="1"/>
            </p:nvSpPr>
            <p:spPr>
              <a:xfrm>
                <a:off x="2170504" y="549593"/>
                <a:ext cx="543739" cy="523220"/>
              </a:xfrm>
              <a:prstGeom prst="rect">
                <a:avLst/>
              </a:prstGeom>
              <a:noFill/>
            </p:spPr>
            <p:txBody>
              <a:bodyPr wrap="none" rtlCol="0">
                <a:spAutoFit/>
              </a:bodyPr>
              <a:lstStyle/>
              <a:p>
                <a:r>
                  <a:rPr lang="zh-CN" altLang="en-US" sz="2800" dirty="0" smtClean="0">
                    <a:solidFill>
                      <a:schemeClr val="bg1"/>
                    </a:solidFill>
                    <a:latin typeface="汉仪菱心体简" panose="02010609000101010101" pitchFamily="49" charset="-122"/>
                    <a:ea typeface="汉仪菱心体简" panose="02010609000101010101" pitchFamily="49" charset="-122"/>
                  </a:rPr>
                  <a:t>业</a:t>
                </a:r>
                <a:endParaRPr lang="zh-CN" altLang="en-US" sz="28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27" name="组合 26"/>
            <p:cNvGrpSpPr/>
            <p:nvPr userDrawn="1"/>
          </p:nvGrpSpPr>
          <p:grpSpPr>
            <a:xfrm>
              <a:off x="2498105" y="581773"/>
              <a:ext cx="651510" cy="651510"/>
              <a:chOff x="2116618" y="485448"/>
              <a:chExt cx="651510" cy="651510"/>
            </a:xfrm>
          </p:grpSpPr>
          <p:sp>
            <p:nvSpPr>
              <p:cNvPr id="28" name="椭圆 27"/>
              <p:cNvSpPr/>
              <p:nvPr userDrawn="1"/>
            </p:nvSpPr>
            <p:spPr>
              <a:xfrm>
                <a:off x="2116618" y="485448"/>
                <a:ext cx="651510" cy="65151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9" name="文本框 28"/>
              <p:cNvSpPr txBox="1"/>
              <p:nvPr userDrawn="1"/>
            </p:nvSpPr>
            <p:spPr>
              <a:xfrm>
                <a:off x="2170504" y="549593"/>
                <a:ext cx="543739" cy="523220"/>
              </a:xfrm>
              <a:prstGeom prst="rect">
                <a:avLst/>
              </a:prstGeom>
              <a:noFill/>
            </p:spPr>
            <p:txBody>
              <a:bodyPr wrap="none" rtlCol="0">
                <a:spAutoFit/>
              </a:bodyPr>
              <a:lstStyle/>
              <a:p>
                <a:r>
                  <a:rPr lang="zh-CN" altLang="en-US" sz="2800" dirty="0" smtClean="0">
                    <a:solidFill>
                      <a:schemeClr val="bg1"/>
                    </a:solidFill>
                    <a:latin typeface="汉仪菱心体简" panose="02010609000101010101" pitchFamily="49" charset="-122"/>
                    <a:ea typeface="汉仪菱心体简" panose="02010609000101010101" pitchFamily="49" charset="-122"/>
                  </a:rPr>
                  <a:t>辩</a:t>
                </a:r>
                <a:endParaRPr lang="zh-CN" altLang="en-US" sz="2800" dirty="0">
                  <a:solidFill>
                    <a:schemeClr val="bg1"/>
                  </a:solidFill>
                  <a:latin typeface="汉仪菱心体简" panose="02010609000101010101" pitchFamily="49" charset="-122"/>
                  <a:ea typeface="汉仪菱心体简" panose="02010609000101010101" pitchFamily="49" charset="-122"/>
                </a:endParaRPr>
              </a:p>
            </p:txBody>
          </p:sp>
        </p:grpSp>
      </p:grpSp>
      <p:grpSp>
        <p:nvGrpSpPr>
          <p:cNvPr id="37" name="组合 36"/>
          <p:cNvGrpSpPr/>
          <p:nvPr userDrawn="1"/>
        </p:nvGrpSpPr>
        <p:grpSpPr>
          <a:xfrm>
            <a:off x="3958427" y="3822729"/>
            <a:ext cx="2731266" cy="1875244"/>
            <a:chOff x="2905776" y="4110502"/>
            <a:chExt cx="2731266" cy="1875244"/>
          </a:xfrm>
        </p:grpSpPr>
        <p:grpSp>
          <p:nvGrpSpPr>
            <p:cNvPr id="35" name="组合 34"/>
            <p:cNvGrpSpPr/>
            <p:nvPr userDrawn="1"/>
          </p:nvGrpSpPr>
          <p:grpSpPr>
            <a:xfrm>
              <a:off x="2908634" y="4110502"/>
              <a:ext cx="2728408" cy="419776"/>
              <a:chOff x="1022684" y="4576272"/>
              <a:chExt cx="2728408" cy="419776"/>
            </a:xfrm>
          </p:grpSpPr>
          <p:grpSp>
            <p:nvGrpSpPr>
              <p:cNvPr id="11" name="组合 10"/>
              <p:cNvGrpSpPr/>
              <p:nvPr userDrawn="1"/>
            </p:nvGrpSpPr>
            <p:grpSpPr>
              <a:xfrm>
                <a:off x="1022684" y="4576272"/>
                <a:ext cx="443818" cy="419776"/>
                <a:chOff x="2384358" y="4643679"/>
                <a:chExt cx="790271" cy="747461"/>
              </a:xfrm>
            </p:grpSpPr>
            <p:sp>
              <p:nvSpPr>
                <p:cNvPr id="17" name="椭圆 16"/>
                <p:cNvSpPr/>
                <p:nvPr userDrawn="1"/>
              </p:nvSpPr>
              <p:spPr>
                <a:xfrm>
                  <a:off x="2384358" y="4643679"/>
                  <a:ext cx="747461" cy="74746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solidFill>
                      <a:srgbClr val="EE9C60"/>
                    </a:solidFill>
                  </a:endParaRPr>
                </a:p>
              </p:txBody>
            </p:sp>
            <p:sp>
              <p:nvSpPr>
                <p:cNvPr id="13" name="椭圆 12"/>
                <p:cNvSpPr/>
                <p:nvPr userDrawn="1"/>
              </p:nvSpPr>
              <p:spPr>
                <a:xfrm>
                  <a:off x="2691805" y="4699712"/>
                  <a:ext cx="482824" cy="482824"/>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dirty="0"/>
                </a:p>
              </p:txBody>
            </p:sp>
          </p:grpSp>
          <p:sp>
            <p:nvSpPr>
              <p:cNvPr id="33" name="文本框 32"/>
              <p:cNvSpPr txBox="1"/>
              <p:nvPr userDrawn="1"/>
            </p:nvSpPr>
            <p:spPr>
              <a:xfrm>
                <a:off x="1431226" y="4617622"/>
                <a:ext cx="2319866" cy="369332"/>
              </a:xfrm>
              <a:prstGeom prst="rect">
                <a:avLst/>
              </a:prstGeom>
              <a:noFill/>
            </p:spPr>
            <p:txBody>
              <a:bodyPr wrap="none" rtlCol="0">
                <a:spAutoFit/>
              </a:bodyPr>
              <a:lstStyle/>
              <a:p>
                <a:r>
                  <a:rPr lang="zh-CN" altLang="en-US" sz="1800" b="0" dirty="0" smtClean="0">
                    <a:solidFill>
                      <a:schemeClr val="tx1"/>
                    </a:solidFill>
                  </a:rPr>
                  <a:t>指导教师：刘群 教授</a:t>
                </a:r>
                <a:endParaRPr lang="zh-CN" altLang="en-US" sz="1800" b="0" dirty="0">
                  <a:solidFill>
                    <a:schemeClr val="tx1"/>
                  </a:solidFill>
                </a:endParaRPr>
              </a:p>
            </p:txBody>
          </p:sp>
        </p:grpSp>
        <p:grpSp>
          <p:nvGrpSpPr>
            <p:cNvPr id="36" name="组合 35"/>
            <p:cNvGrpSpPr/>
            <p:nvPr userDrawn="1"/>
          </p:nvGrpSpPr>
          <p:grpSpPr>
            <a:xfrm>
              <a:off x="2905776" y="5565970"/>
              <a:ext cx="2453328" cy="419776"/>
              <a:chOff x="-1540494" y="6743353"/>
              <a:chExt cx="2453328" cy="419776"/>
            </a:xfrm>
          </p:grpSpPr>
          <p:grpSp>
            <p:nvGrpSpPr>
              <p:cNvPr id="30" name="组合 29"/>
              <p:cNvGrpSpPr/>
              <p:nvPr userDrawn="1"/>
            </p:nvGrpSpPr>
            <p:grpSpPr>
              <a:xfrm>
                <a:off x="-1540494" y="6743353"/>
                <a:ext cx="434833" cy="419776"/>
                <a:chOff x="-2179680" y="7235312"/>
                <a:chExt cx="774271" cy="747461"/>
              </a:xfrm>
            </p:grpSpPr>
            <p:sp>
              <p:nvSpPr>
                <p:cNvPr id="31" name="椭圆 30"/>
                <p:cNvSpPr/>
                <p:nvPr userDrawn="1"/>
              </p:nvSpPr>
              <p:spPr>
                <a:xfrm>
                  <a:off x="-2179680" y="7235312"/>
                  <a:ext cx="747460" cy="74746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sp>
              <p:nvSpPr>
                <p:cNvPr id="32" name="椭圆 31"/>
                <p:cNvSpPr/>
                <p:nvPr userDrawn="1"/>
              </p:nvSpPr>
              <p:spPr>
                <a:xfrm>
                  <a:off x="-1888234" y="7287765"/>
                  <a:ext cx="482825" cy="482824"/>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grpSp>
          <p:sp>
            <p:nvSpPr>
              <p:cNvPr id="34" name="文本框 33"/>
              <p:cNvSpPr txBox="1"/>
              <p:nvPr userDrawn="1"/>
            </p:nvSpPr>
            <p:spPr>
              <a:xfrm>
                <a:off x="-1118491" y="6746183"/>
                <a:ext cx="2031325" cy="369332"/>
              </a:xfrm>
              <a:prstGeom prst="rect">
                <a:avLst/>
              </a:prstGeom>
              <a:noFill/>
            </p:spPr>
            <p:txBody>
              <a:bodyPr wrap="none" rtlCol="0">
                <a:spAutoFit/>
              </a:bodyPr>
              <a:lstStyle/>
              <a:p>
                <a:r>
                  <a:rPr lang="zh-CN" altLang="en-US" sz="1800" b="0" dirty="0" smtClean="0">
                    <a:solidFill>
                      <a:schemeClr val="tx1"/>
                    </a:solidFill>
                  </a:rPr>
                  <a:t>专业：计算机技术</a:t>
                </a:r>
                <a:endParaRPr lang="zh-CN" altLang="en-US" sz="1800" b="0" dirty="0">
                  <a:solidFill>
                    <a:schemeClr val="tx1"/>
                  </a:solidFill>
                </a:endParaRPr>
              </a:p>
            </p:txBody>
          </p:sp>
        </p:grpSp>
      </p:grpSp>
      <p:cxnSp>
        <p:nvCxnSpPr>
          <p:cNvPr id="41" name="直接连接符 40"/>
          <p:cNvCxnSpPr/>
          <p:nvPr userDrawn="1"/>
        </p:nvCxnSpPr>
        <p:spPr>
          <a:xfrm>
            <a:off x="2047042" y="3239827"/>
            <a:ext cx="5912762" cy="0"/>
          </a:xfrm>
          <a:prstGeom prst="line">
            <a:avLst/>
          </a:prstGeom>
          <a:ln>
            <a:solidFill>
              <a:srgbClr val="A8AAA5"/>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9906" y="345272"/>
            <a:ext cx="1995183" cy="2299058"/>
          </a:xfrm>
          <a:prstGeom prst="rect">
            <a:avLst/>
          </a:prstGeom>
        </p:spPr>
      </p:pic>
      <p:pic>
        <p:nvPicPr>
          <p:cNvPr id="63" name="图片 6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00312" y="3635430"/>
            <a:ext cx="1770056" cy="1871747"/>
          </a:xfrm>
          <a:prstGeom prst="rect">
            <a:avLst/>
          </a:prstGeom>
        </p:spPr>
      </p:pic>
      <p:sp>
        <p:nvSpPr>
          <p:cNvPr id="38" name="椭圆 37"/>
          <p:cNvSpPr/>
          <p:nvPr userDrawn="1"/>
        </p:nvSpPr>
        <p:spPr>
          <a:xfrm>
            <a:off x="3960654" y="4576787"/>
            <a:ext cx="419776" cy="41977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sp>
        <p:nvSpPr>
          <p:cNvPr id="39" name="文本框 38"/>
          <p:cNvSpPr txBox="1"/>
          <p:nvPr userDrawn="1"/>
        </p:nvSpPr>
        <p:spPr>
          <a:xfrm>
            <a:off x="4429786" y="4576787"/>
            <a:ext cx="1800493" cy="369332"/>
          </a:xfrm>
          <a:prstGeom prst="rect">
            <a:avLst/>
          </a:prstGeom>
          <a:noFill/>
        </p:spPr>
        <p:txBody>
          <a:bodyPr wrap="none" rtlCol="0">
            <a:spAutoFit/>
          </a:bodyPr>
          <a:lstStyle/>
          <a:p>
            <a:r>
              <a:rPr lang="zh-CN" altLang="en-US" sz="1800" b="0" dirty="0" smtClean="0">
                <a:solidFill>
                  <a:schemeClr val="tx1"/>
                </a:solidFill>
              </a:rPr>
              <a:t>硕士生：孙红涛</a:t>
            </a:r>
            <a:endParaRPr lang="zh-CN" altLang="en-US" sz="1800" b="0" dirty="0">
              <a:solidFill>
                <a:schemeClr val="tx1"/>
              </a:solidFill>
            </a:endParaRPr>
          </a:p>
        </p:txBody>
      </p:sp>
      <p:sp>
        <p:nvSpPr>
          <p:cNvPr id="45" name="椭圆 44"/>
          <p:cNvSpPr/>
          <p:nvPr userDrawn="1"/>
        </p:nvSpPr>
        <p:spPr>
          <a:xfrm>
            <a:off x="4140215" y="4606963"/>
            <a:ext cx="271156" cy="27115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sp>
        <p:nvSpPr>
          <p:cNvPr id="40" name="椭圆 39"/>
          <p:cNvSpPr/>
          <p:nvPr userDrawn="1"/>
        </p:nvSpPr>
        <p:spPr>
          <a:xfrm>
            <a:off x="3960654" y="5914135"/>
            <a:ext cx="419776" cy="41977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sp>
        <p:nvSpPr>
          <p:cNvPr id="42" name="椭圆 41"/>
          <p:cNvSpPr/>
          <p:nvPr userDrawn="1"/>
        </p:nvSpPr>
        <p:spPr>
          <a:xfrm>
            <a:off x="4124331" y="5943593"/>
            <a:ext cx="271156" cy="27115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sp>
        <p:nvSpPr>
          <p:cNvPr id="46" name="文本框 45"/>
          <p:cNvSpPr txBox="1"/>
          <p:nvPr userDrawn="1"/>
        </p:nvSpPr>
        <p:spPr>
          <a:xfrm>
            <a:off x="4382657" y="5916965"/>
            <a:ext cx="2262158" cy="369332"/>
          </a:xfrm>
          <a:prstGeom prst="rect">
            <a:avLst/>
          </a:prstGeom>
          <a:noFill/>
        </p:spPr>
        <p:txBody>
          <a:bodyPr wrap="none" rtlCol="0">
            <a:spAutoFit/>
          </a:bodyPr>
          <a:lstStyle/>
          <a:p>
            <a:r>
              <a:rPr lang="zh-CN" altLang="en-US" sz="1800" b="0" dirty="0" smtClean="0">
                <a:solidFill>
                  <a:schemeClr val="tx1"/>
                </a:solidFill>
              </a:rPr>
              <a:t>方向：智能信息处理</a:t>
            </a:r>
            <a:endParaRPr lang="zh-CN" altLang="en-US" sz="1800" b="0" dirty="0">
              <a:solidFill>
                <a:schemeClr val="tx1"/>
              </a:solidFill>
            </a:endParaRPr>
          </a:p>
        </p:txBody>
      </p:sp>
      <p:sp>
        <p:nvSpPr>
          <p:cNvPr id="3" name="图片占位符 2"/>
          <p:cNvSpPr>
            <a:spLocks noGrp="1"/>
          </p:cNvSpPr>
          <p:nvPr>
            <p:ph type="pic" sz="quarter" idx="10"/>
          </p:nvPr>
        </p:nvSpPr>
        <p:spPr>
          <a:xfrm>
            <a:off x="10435116" y="5914135"/>
            <a:ext cx="914400" cy="914400"/>
          </a:xfrm>
        </p:spPr>
        <p:txBody>
          <a:bodyPr/>
          <a:lstStyle/>
          <a:p>
            <a:endParaRPr lang="zh-CN" altLang="en-US" dirty="0"/>
          </a:p>
        </p:txBody>
      </p:sp>
      <p:pic>
        <p:nvPicPr>
          <p:cNvPr id="55" name="Picture 18"/>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0" descr="ll"/>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9785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sp>
        <p:nvSpPr>
          <p:cNvPr id="8" name="Line 9"/>
          <p:cNvSpPr>
            <a:spLocks noChangeShapeType="1"/>
          </p:cNvSpPr>
          <p:nvPr userDrawn="1"/>
        </p:nvSpPr>
        <p:spPr bwMode="auto">
          <a:xfrm>
            <a:off x="2052735" y="6564506"/>
            <a:ext cx="6248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9"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6914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基于用户文本语义和情感程度的好友推荐</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基于交叉文本相似性和情感词典的好友推荐</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融合文本语义和情感分析的好友推荐系统</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nvGrpSpPr>
          <p:cNvPr id="43" name="组合 42"/>
          <p:cNvGrpSpPr/>
          <p:nvPr userDrawn="1"/>
        </p:nvGrpSpPr>
        <p:grpSpPr>
          <a:xfrm>
            <a:off x="3560688" y="300816"/>
            <a:ext cx="5204554"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01</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03</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04</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05</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06</a:t>
                </a:r>
                <a:endParaRPr lang="zh-CN" altLang="en-US" sz="3400" b="0" dirty="0">
                  <a:solidFill>
                    <a:schemeClr val="bg1"/>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研究背景、意义以及研究内容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总结与未来工作</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好友推荐相关理论基础</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94" name="文本框 93"/>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02</a:t>
            </a:r>
            <a:endParaRPr lang="zh-CN" altLang="en-US" sz="3400" b="0" dirty="0">
              <a:solidFill>
                <a:schemeClr val="bg1"/>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22099956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基于用户文本语义和情感程度的好友推荐</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基于交叉文本相似性和情感词典的好友推荐</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融合文本语义和情感分析的好友推荐系统</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nvGrpSpPr>
          <p:cNvPr id="43" name="组合 42"/>
          <p:cNvGrpSpPr/>
          <p:nvPr userDrawn="1"/>
        </p:nvGrpSpPr>
        <p:grpSpPr>
          <a:xfrm>
            <a:off x="3560688" y="300816"/>
            <a:ext cx="5204554"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01</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03</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04</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05</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06</a:t>
                </a:r>
                <a:endParaRPr lang="zh-CN" altLang="en-US" sz="3400" b="0" dirty="0">
                  <a:solidFill>
                    <a:schemeClr val="bg1"/>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研究背景、意义以及研究内容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总结与未来工作</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好友推荐相关理论基础</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9" name="圆角矩形 48"/>
          <p:cNvSpPr/>
          <p:nvPr userDrawn="1"/>
        </p:nvSpPr>
        <p:spPr>
          <a:xfrm>
            <a:off x="3317544" y="2283485"/>
            <a:ext cx="8464830" cy="3052728"/>
          </a:xfrm>
          <a:prstGeom prst="roundRect">
            <a:avLst/>
          </a:prstGeom>
          <a:noFill/>
          <a:ln w="19050">
            <a:solidFill>
              <a:srgbClr val="FF0000"/>
            </a:solidFill>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n>
                <a:solidFill>
                  <a:schemeClr val="tx1"/>
                </a:solidFill>
                <a:prstDash val="sysDot"/>
              </a:ln>
            </a:endParaRPr>
          </a:p>
        </p:txBody>
      </p:sp>
      <p:sp>
        <p:nvSpPr>
          <p:cNvPr id="50" name="文本框 49"/>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02</a:t>
            </a:r>
            <a:endParaRPr lang="zh-CN" altLang="en-US" sz="3400" b="0" dirty="0">
              <a:solidFill>
                <a:schemeClr val="bg1"/>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31278577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01</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03</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04</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05</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06</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研究背景、意义以及研究内容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总结与未来工作</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r>
              <a:rPr lang="zh-CN" altLang="en-US" sz="2400" b="1" dirty="0" smtClean="0">
                <a:solidFill>
                  <a:schemeClr val="bg2">
                    <a:lumMod val="75000"/>
                  </a:schemeClr>
                </a:solidFill>
                <a:latin typeface="微软雅黑" panose="020B0503020204020204" pitchFamily="34" charset="-122"/>
                <a:ea typeface="微软雅黑" panose="020B0503020204020204" pitchFamily="34" charset="-122"/>
              </a:rPr>
              <a:t>好友推荐相关理论基础</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9" name="文本框 48"/>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02</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342114915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01</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79" name="文本框 78"/>
              <p:cNvSpPr txBox="1"/>
              <p:nvPr userDrawn="1"/>
            </p:nvSpPr>
            <p:spPr>
              <a:xfrm>
                <a:off x="1610049" y="4492119"/>
                <a:ext cx="1903736"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02</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03</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04</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05</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06</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研究背景、意义以及研究内容</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总结与未来工作</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好友推荐相关理论基础</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65139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tx1"/>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tx1"/>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01</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03</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04</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05</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06</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研究背景、意义以及研究内容</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总结与未来工作</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r>
              <a:rPr lang="zh-CN" altLang="en-US" sz="2400" b="1" dirty="0" smtClean="0">
                <a:solidFill>
                  <a:schemeClr val="bg2">
                    <a:lumMod val="75000"/>
                  </a:schemeClr>
                </a:solidFill>
                <a:latin typeface="微软雅黑" panose="020B0503020204020204" pitchFamily="34" charset="-122"/>
                <a:ea typeface="微软雅黑" panose="020B0503020204020204" pitchFamily="34" charset="-122"/>
              </a:rPr>
              <a:t>好友推荐相关理论基础</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94" name="文本框 93"/>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02</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215722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61523-4804-45BD-9F6B-362C01C77A8B}" type="datetimeFigureOut">
              <a:rPr lang="zh-CN" altLang="en-US" smtClean="0"/>
              <a:t>2016/5/20/Friday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2183476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88" r:id="rId4"/>
    <p:sldLayoutId id="2147483684" r:id="rId5"/>
    <p:sldLayoutId id="2147483700" r:id="rId6"/>
    <p:sldLayoutId id="2147483702" r:id="rId7"/>
    <p:sldLayoutId id="2147483703" r:id="rId8"/>
    <p:sldLayoutId id="2147483705" r:id="rId9"/>
    <p:sldLayoutId id="2147483706" r:id="rId10"/>
    <p:sldLayoutId id="2147483707" r:id="rId11"/>
    <p:sldLayoutId id="2147483709" r:id="rId12"/>
    <p:sldLayoutId id="2147483679" r:id="rId13"/>
    <p:sldLayoutId id="2147483681" r:id="rId14"/>
    <p:sldLayoutId id="2147483698" r:id="rId15"/>
    <p:sldLayoutId id="2147483682" r:id="rId16"/>
    <p:sldLayoutId id="2147483686" r:id="rId17"/>
    <p:sldLayoutId id="2147483683" r:id="rId18"/>
    <p:sldLayoutId id="2147483670" r:id="rId19"/>
    <p:sldLayoutId id="2147483652" r:id="rId20"/>
    <p:sldLayoutId id="2147483653" r:id="rId21"/>
    <p:sldLayoutId id="2147483656" r:id="rId22"/>
    <p:sldLayoutId id="2147483657" r:id="rId23"/>
    <p:sldLayoutId id="2147483658" r:id="rId24"/>
    <p:sldLayoutId id="2147483659" r:id="rId2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7.png"/><Relationship Id="rId7" Type="http://schemas.openxmlformats.org/officeDocument/2006/relationships/image" Target="../media/image14.w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5.w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17.emf"/><Relationship Id="rId5" Type="http://schemas.openxmlformats.org/officeDocument/2006/relationships/package" Target="../embeddings/Microsoft_Visio___2.vsdx"/><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18.emf"/><Relationship Id="rId4" Type="http://schemas.openxmlformats.org/officeDocument/2006/relationships/package" Target="../embeddings/Microsoft_Visio___3.vsdx"/></Relationships>
</file>

<file path=ppt/slides/_rels/slide19.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20.wmf"/><Relationship Id="rId5" Type="http://schemas.openxmlformats.org/officeDocument/2006/relationships/oleObject" Target="../embeddings/oleObject9.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28.png"/><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3.bin"/><Relationship Id="rId4" Type="http://schemas.openxmlformats.org/officeDocument/2006/relationships/image" Target="../media/image23.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4.xml"/><Relationship Id="rId1" Type="http://schemas.openxmlformats.org/officeDocument/2006/relationships/vmlDrawing" Target="../drawings/vmlDrawing7.vml"/><Relationship Id="rId5" Type="http://schemas.openxmlformats.org/officeDocument/2006/relationships/image" Target="../media/image25.emf"/><Relationship Id="rId4" Type="http://schemas.openxmlformats.org/officeDocument/2006/relationships/package" Target="../embeddings/Microsoft_Visio___4.vsdx"/></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15.bin"/><Relationship Id="rId7" Type="http://schemas.openxmlformats.org/officeDocument/2006/relationships/package" Target="../embeddings/Microsoft_Visio___5.vsdx"/><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image" Target="../media/image37.png"/><Relationship Id="rId4" Type="http://schemas.openxmlformats.org/officeDocument/2006/relationships/image" Target="../media/image34.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9.vml"/><Relationship Id="rId5" Type="http://schemas.openxmlformats.org/officeDocument/2006/relationships/image" Target="../media/image39.png"/><Relationship Id="rId4" Type="http://schemas.openxmlformats.org/officeDocument/2006/relationships/image" Target="../media/image36.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10.vml"/><Relationship Id="rId5" Type="http://schemas.openxmlformats.org/officeDocument/2006/relationships/image" Target="../media/image41.png"/><Relationship Id="rId4" Type="http://schemas.openxmlformats.org/officeDocument/2006/relationships/image" Target="../media/image37.wm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4.xml"/><Relationship Id="rId4" Type="http://schemas.openxmlformats.org/officeDocument/2006/relationships/image" Target="../media/image42.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4.xml"/><Relationship Id="rId1" Type="http://schemas.openxmlformats.org/officeDocument/2006/relationships/vmlDrawing" Target="../drawings/vmlDrawing11.vml"/><Relationship Id="rId5" Type="http://schemas.openxmlformats.org/officeDocument/2006/relationships/image" Target="../media/image43.emf"/><Relationship Id="rId4" Type="http://schemas.openxmlformats.org/officeDocument/2006/relationships/package" Target="../embeddings/Microsoft_Visio___6.vsdx"/></Relationships>
</file>

<file path=ppt/slides/_rels/slide3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package" Target="../embeddings/Microsoft_Visio___1.vsd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477887"/>
      </p:ext>
    </p:extLst>
  </p:cSld>
  <p:clrMapOvr>
    <a:masterClrMapping/>
  </p:clrMapOvr>
  <mc:AlternateContent xmlns:mc="http://schemas.openxmlformats.org/markup-compatibility/2006" xmlns:p14="http://schemas.microsoft.com/office/powerpoint/2010/main">
    <mc:Choice Requires="p14">
      <p:transition spd="med" p14:dur="700" advTm="21">
        <p:fade/>
      </p:transition>
    </mc:Choice>
    <mc:Fallback xmlns="">
      <p:transition spd="med" advTm="21">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1269" y="270823"/>
            <a:ext cx="6422095" cy="482670"/>
          </a:xfrm>
        </p:spPr>
        <p:txBody>
          <a:bodyPr>
            <a:noAutofit/>
          </a:bodyPr>
          <a:lstStyle/>
          <a:p>
            <a:r>
              <a:rPr lang="en-US" altLang="zh-CN" dirty="0"/>
              <a:t>2.1 </a:t>
            </a:r>
            <a:r>
              <a:rPr lang="zh-CN" altLang="en-US" dirty="0"/>
              <a:t>推荐系统和算法</a:t>
            </a:r>
          </a:p>
        </p:txBody>
      </p:sp>
      <p:sp>
        <p:nvSpPr>
          <p:cNvPr id="5" name="Rectangle 2"/>
          <p:cNvSpPr>
            <a:spLocks noChangeArrowheads="1"/>
          </p:cNvSpPr>
          <p:nvPr/>
        </p:nvSpPr>
        <p:spPr bwMode="auto">
          <a:xfrm>
            <a:off x="2286136" y="24561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Group 3"/>
          <p:cNvGrpSpPr>
            <a:grpSpLocks/>
          </p:cNvGrpSpPr>
          <p:nvPr/>
        </p:nvGrpSpPr>
        <p:grpSpPr bwMode="auto">
          <a:xfrm>
            <a:off x="1730829" y="1013413"/>
            <a:ext cx="4784357" cy="571200"/>
            <a:chOff x="480" y="864"/>
            <a:chExt cx="2085" cy="720"/>
          </a:xfrm>
        </p:grpSpPr>
        <p:sp>
          <p:nvSpPr>
            <p:cNvPr id="19" name="AutoShape 6"/>
            <p:cNvSpPr>
              <a:spLocks noChangeArrowheads="1"/>
            </p:cNvSpPr>
            <p:nvPr/>
          </p:nvSpPr>
          <p:spPr bwMode="auto">
            <a:xfrm>
              <a:off x="1317" y="864"/>
              <a:ext cx="1248"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20"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21" name="Text Box 9"/>
            <p:cNvSpPr txBox="1">
              <a:spLocks noChangeArrowheads="1"/>
            </p:cNvSpPr>
            <p:nvPr/>
          </p:nvSpPr>
          <p:spPr bwMode="auto">
            <a:xfrm>
              <a:off x="722" y="988"/>
              <a:ext cx="797"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推荐系统</a:t>
              </a:r>
              <a:endParaRPr kumimoji="1" lang="zh-CN" altLang="en-US" sz="2000" dirty="0">
                <a:latin typeface="Times New Roman" panose="02020603050405020304" pitchFamily="18" charset="0"/>
              </a:endParaRPr>
            </a:p>
          </p:txBody>
        </p:sp>
        <p:sp>
          <p:nvSpPr>
            <p:cNvPr id="22" name="Text Box 11"/>
            <p:cNvSpPr txBox="1">
              <a:spLocks noChangeArrowheads="1"/>
            </p:cNvSpPr>
            <p:nvPr/>
          </p:nvSpPr>
          <p:spPr bwMode="auto">
            <a:xfrm>
              <a:off x="1706" y="988"/>
              <a:ext cx="636"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a:latin typeface="Times New Roman" panose="02020603050405020304" pitchFamily="18" charset="0"/>
                </a:rPr>
                <a:t>推荐算法</a:t>
              </a:r>
            </a:p>
          </p:txBody>
        </p:sp>
      </p:grpSp>
      <p:sp>
        <p:nvSpPr>
          <p:cNvPr id="11" name="矩形 10"/>
          <p:cNvSpPr/>
          <p:nvPr/>
        </p:nvSpPr>
        <p:spPr>
          <a:xfrm>
            <a:off x="1101269" y="1682986"/>
            <a:ext cx="9903429" cy="2492990"/>
          </a:xfrm>
          <a:prstGeom prst="rect">
            <a:avLst/>
          </a:prstGeom>
        </p:spPr>
        <p:txBody>
          <a:bodyPr wrap="square">
            <a:spAutoFit/>
          </a:bodyPr>
          <a:lstStyle/>
          <a:p>
            <a:pPr>
              <a:lnSpc>
                <a:spcPct val="150000"/>
              </a:lnSpc>
            </a:pPr>
            <a:r>
              <a:rPr lang="zh-CN" altLang="en-US" sz="2400" kern="100" dirty="0" smtClean="0">
                <a:ea typeface="宋体" panose="02010600030101010101" pitchFamily="2" charset="-122"/>
                <a:cs typeface="宋体" panose="02010600030101010101" pitchFamily="2" charset="-122"/>
              </a:rPr>
              <a:t>协同过滤推荐</a:t>
            </a:r>
            <a:endParaRPr lang="en-US" altLang="zh-CN" sz="2400" kern="100" dirty="0" smtClean="0">
              <a:ea typeface="宋体" panose="02010600030101010101" pitchFamily="2" charset="-122"/>
              <a:cs typeface="宋体" panose="02010600030101010101" pitchFamily="2" charset="-122"/>
            </a:endParaRPr>
          </a:p>
          <a:p>
            <a:pPr lvl="0">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协同过滤算法可以分为基于用户和基于物品。</a:t>
            </a:r>
            <a:r>
              <a:rPr lang="en-US" altLang="zh-CN" sz="1400" dirty="0" err="1">
                <a:latin typeface="宋体" panose="02010600030101010101" pitchFamily="2" charset="-122"/>
                <a:ea typeface="宋体" panose="02010600030101010101" pitchFamily="2" charset="-122"/>
                <a:cs typeface="Times New Roman" panose="02020603050405020304" pitchFamily="18" charset="0"/>
              </a:rPr>
              <a:t>GroupLens</a:t>
            </a:r>
            <a:r>
              <a:rPr lang="zh-CN" altLang="en-US" sz="1400" dirty="0">
                <a:latin typeface="宋体" panose="02010600030101010101" pitchFamily="2" charset="-122"/>
                <a:ea typeface="宋体" panose="02010600030101010101" pitchFamily="2" charset="-122"/>
                <a:cs typeface="宋体" panose="02010600030101010101" pitchFamily="2" charset="-122"/>
              </a:rPr>
              <a:t>在论文中首次提出了基于用户的协同过滤算法</a:t>
            </a:r>
            <a:r>
              <a:rPr lang="en-US" altLang="zh-CN" sz="1400" baseline="30000" dirty="0">
                <a:latin typeface="宋体" panose="02010600030101010101" pitchFamily="2" charset="-122"/>
                <a:ea typeface="宋体" panose="02010600030101010101" pitchFamily="2" charset="-122"/>
                <a:cs typeface="Times New Roman" panose="02020603050405020304" pitchFamily="18" charset="0"/>
              </a:rPr>
              <a:t>[21]</a:t>
            </a:r>
            <a:r>
              <a:rPr lang="zh-CN" altLang="en-US" sz="1400" dirty="0" smtClean="0">
                <a:latin typeface="宋体" panose="02010600030101010101" pitchFamily="2" charset="-122"/>
                <a:ea typeface="宋体" panose="02010600030101010101" pitchFamily="2" charset="-122"/>
                <a:cs typeface="宋体" panose="02010600030101010101" pitchFamily="2" charset="-122"/>
              </a:rPr>
              <a:t>，该</a:t>
            </a:r>
            <a:r>
              <a:rPr lang="zh-CN" altLang="en-US" sz="1400" dirty="0">
                <a:latin typeface="宋体" panose="02010600030101010101" pitchFamily="2" charset="-122"/>
                <a:ea typeface="宋体" panose="02010600030101010101" pitchFamily="2" charset="-122"/>
                <a:cs typeface="宋体" panose="02010600030101010101" pitchFamily="2" charset="-122"/>
              </a:rPr>
              <a:t>算法可以根据用户的行为偏好预测用户的兴趣点，如果两个用户有相同的兴趣（比如共同关注了某人），则他们在以后的行为中也会出现同类现象</a:t>
            </a:r>
            <a:r>
              <a:rPr lang="zh-CN" altLang="en-US" sz="1400" dirty="0" smtClean="0">
                <a:latin typeface="宋体" panose="02010600030101010101" pitchFamily="2" charset="-122"/>
                <a:ea typeface="宋体" panose="02010600030101010101" pitchFamily="2" charset="-122"/>
                <a:cs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cs typeface="宋体" panose="02010600030101010101" pitchFamily="2" charset="-122"/>
            </a:endParaRPr>
          </a:p>
          <a:p>
            <a:pPr lvl="0">
              <a:lnSpc>
                <a:spcPct val="150000"/>
              </a:lnSpc>
            </a:pPr>
            <a:endParaRPr lang="zh-CN" altLang="en-US" sz="1400" dirty="0">
              <a:latin typeface="宋体" panose="02010600030101010101" pitchFamily="2" charset="-122"/>
              <a:ea typeface="宋体" panose="02010600030101010101" pitchFamily="2" charset="-122"/>
            </a:endParaRPr>
          </a:p>
          <a:p>
            <a:pPr>
              <a:lnSpc>
                <a:spcPct val="150000"/>
              </a:lnSpc>
            </a:pPr>
            <a:endParaRPr lang="en-US" altLang="zh-CN" sz="2400" kern="100" dirty="0" smtClean="0">
              <a:ea typeface="宋体" panose="02010600030101010101" pitchFamily="2" charset="-122"/>
              <a:cs typeface="宋体" panose="02010600030101010101" pitchFamily="2" charset="-122"/>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1786805425"/>
                  </p:ext>
                </p:extLst>
              </p:nvPr>
            </p:nvGraphicFramePr>
            <p:xfrm>
              <a:off x="1187743" y="3347463"/>
              <a:ext cx="9816954" cy="2592200"/>
            </p:xfrm>
            <a:graphic>
              <a:graphicData uri="http://schemas.openxmlformats.org/drawingml/2006/table">
                <a:tbl>
                  <a:tblPr firstRow="1" bandRow="1">
                    <a:tableStyleId>{5940675A-B579-460E-94D1-54222C63F5DA}</a:tableStyleId>
                  </a:tblPr>
                  <a:tblGrid>
                    <a:gridCol w="3631907"/>
                    <a:gridCol w="4562475"/>
                    <a:gridCol w="1622572"/>
                  </a:tblGrid>
                  <a:tr h="557787">
                    <a:tc>
                      <a:txBody>
                        <a:bodyPr/>
                        <a:lstStyle/>
                        <a:p>
                          <a:pPr algn="ctr"/>
                          <a:r>
                            <a:rPr lang="zh-CN" altLang="en-US" dirty="0" smtClean="0"/>
                            <a:t>构建评分矩阵</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smtClean="0">
                              <a:solidFill>
                                <a:schemeClr val="tx1"/>
                              </a:solidFill>
                              <a:effectLst/>
                              <a:latin typeface="+mn-lt"/>
                              <a:ea typeface="+mn-ea"/>
                              <a:cs typeface="+mn-cs"/>
                            </a:rPr>
                            <a:t>相似度计算</a:t>
                          </a:r>
                        </a:p>
                      </a:txBody>
                      <a:tcPr anchor="ctr"/>
                    </a:tc>
                    <a:tc>
                      <a:txBody>
                        <a:bodyPr/>
                        <a:lstStyle/>
                        <a:p>
                          <a:pPr algn="ctr"/>
                          <a:r>
                            <a:rPr lang="zh-CN" altLang="en-US" dirty="0" smtClean="0"/>
                            <a:t>推荐结果</a:t>
                          </a:r>
                          <a:endParaRPr lang="zh-CN" altLang="en-US" dirty="0"/>
                        </a:p>
                      </a:txBody>
                      <a:tcPr anchor="ctr"/>
                    </a:tc>
                  </a:tr>
                  <a:tr h="1137285">
                    <a:tc>
                      <a: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zh-CN" altLang="en-US" sz="1800" i="1" kern="1200" smtClean="0">
                                    <a:solidFill>
                                      <a:schemeClr val="tx1"/>
                                    </a:solidFill>
                                    <a:latin typeface="Cambria Math" panose="02040503050406030204" pitchFamily="18" charset="0"/>
                                    <a:ea typeface="+mn-ea"/>
                                    <a:cs typeface="+mn-cs"/>
                                  </a:rPr>
                                  <m:t>𝑠𝑖𝑚</m:t>
                                </m:r>
                                <m:d>
                                  <m:dPr>
                                    <m:ctrlPr>
                                      <a:rPr lang="zh-CN" altLang="en-US" sz="1800" i="1" kern="1200">
                                        <a:solidFill>
                                          <a:schemeClr val="tx1"/>
                                        </a:solidFill>
                                        <a:latin typeface="Cambria Math" panose="02040503050406030204" pitchFamily="18" charset="0"/>
                                        <a:ea typeface="+mn-ea"/>
                                        <a:cs typeface="+mn-cs"/>
                                      </a:rPr>
                                    </m:ctrlPr>
                                  </m:dPr>
                                  <m:e>
                                    <m:r>
                                      <a:rPr lang="zh-CN" altLang="en-US" sz="1800" i="1" kern="1200">
                                        <a:solidFill>
                                          <a:schemeClr val="tx1"/>
                                        </a:solidFill>
                                        <a:latin typeface="Cambria Math" panose="02040503050406030204" pitchFamily="18" charset="0"/>
                                        <a:ea typeface="+mn-ea"/>
                                        <a:cs typeface="+mn-cs"/>
                                      </a:rPr>
                                      <m:t>𝑖</m:t>
                                    </m:r>
                                    <m:r>
                                      <a:rPr lang="zh-CN" altLang="en-US" sz="1800" i="0" kern="1200">
                                        <a:solidFill>
                                          <a:schemeClr val="tx1"/>
                                        </a:solidFill>
                                        <a:latin typeface="Cambria Math" panose="02040503050406030204" pitchFamily="18" charset="0"/>
                                        <a:ea typeface="+mn-ea"/>
                                        <a:cs typeface="+mn-cs"/>
                                      </a:rPr>
                                      <m:t>,</m:t>
                                    </m:r>
                                    <m:r>
                                      <a:rPr lang="zh-CN" altLang="en-US" sz="1800" i="1" kern="1200">
                                        <a:solidFill>
                                          <a:schemeClr val="tx1"/>
                                        </a:solidFill>
                                        <a:latin typeface="Cambria Math" panose="02040503050406030204" pitchFamily="18" charset="0"/>
                                        <a:ea typeface="+mn-ea"/>
                                        <a:cs typeface="+mn-cs"/>
                                      </a:rPr>
                                      <m:t>𝑗</m:t>
                                    </m:r>
                                  </m:e>
                                </m:d>
                                <m:r>
                                  <a:rPr lang="zh-CN" altLang="en-US" sz="1800" i="0" kern="1200">
                                    <a:solidFill>
                                      <a:schemeClr val="tx1"/>
                                    </a:solidFill>
                                    <a:latin typeface="Cambria Math" panose="02040503050406030204" pitchFamily="18" charset="0"/>
                                    <a:ea typeface="+mn-ea"/>
                                    <a:cs typeface="+mn-cs"/>
                                  </a:rPr>
                                  <m:t>=</m:t>
                                </m:r>
                                <m:r>
                                  <a:rPr lang="zh-CN" altLang="en-US" sz="1800" i="1" kern="1200">
                                    <a:solidFill>
                                      <a:schemeClr val="tx1"/>
                                    </a:solidFill>
                                    <a:latin typeface="Cambria Math" panose="02040503050406030204" pitchFamily="18" charset="0"/>
                                    <a:ea typeface="+mn-ea"/>
                                    <a:cs typeface="+mn-cs"/>
                                  </a:rPr>
                                  <m:t>𝑐𝑜𝑠</m:t>
                                </m:r>
                                <m:d>
                                  <m:dPr>
                                    <m:ctrlPr>
                                      <a:rPr lang="zh-CN" altLang="en-US" sz="1800" i="1" kern="1200">
                                        <a:solidFill>
                                          <a:schemeClr val="tx1"/>
                                        </a:solidFill>
                                        <a:latin typeface="Cambria Math" panose="02040503050406030204" pitchFamily="18" charset="0"/>
                                        <a:ea typeface="+mn-ea"/>
                                        <a:cs typeface="+mn-cs"/>
                                      </a:rPr>
                                    </m:ctrlPr>
                                  </m:dPr>
                                  <m:e>
                                    <m:r>
                                      <a:rPr lang="zh-CN" altLang="en-US" sz="1800" i="1" kern="1200">
                                        <a:solidFill>
                                          <a:schemeClr val="tx1"/>
                                        </a:solidFill>
                                        <a:latin typeface="Cambria Math" panose="02040503050406030204" pitchFamily="18" charset="0"/>
                                        <a:ea typeface="+mn-ea"/>
                                        <a:cs typeface="+mn-cs"/>
                                      </a:rPr>
                                      <m:t>𝑖</m:t>
                                    </m:r>
                                    <m:r>
                                      <a:rPr lang="zh-CN" altLang="en-US" sz="1800" i="0" kern="1200">
                                        <a:solidFill>
                                          <a:schemeClr val="tx1"/>
                                        </a:solidFill>
                                        <a:latin typeface="Cambria Math" panose="02040503050406030204" pitchFamily="18" charset="0"/>
                                        <a:ea typeface="+mn-ea"/>
                                        <a:cs typeface="+mn-cs"/>
                                      </a:rPr>
                                      <m:t>,</m:t>
                                    </m:r>
                                    <m:r>
                                      <a:rPr lang="zh-CN" altLang="en-US" sz="1800" i="1" kern="1200">
                                        <a:solidFill>
                                          <a:schemeClr val="tx1"/>
                                        </a:solidFill>
                                        <a:latin typeface="Cambria Math" panose="02040503050406030204" pitchFamily="18" charset="0"/>
                                        <a:ea typeface="+mn-ea"/>
                                        <a:cs typeface="+mn-cs"/>
                                      </a:rPr>
                                      <m:t>𝑗</m:t>
                                    </m:r>
                                  </m:e>
                                </m:d>
                                <m:r>
                                  <a:rPr lang="zh-CN" altLang="en-US" sz="1800" i="0" kern="1200">
                                    <a:solidFill>
                                      <a:schemeClr val="tx1"/>
                                    </a:solidFill>
                                    <a:latin typeface="Cambria Math" panose="02040503050406030204" pitchFamily="18" charset="0"/>
                                    <a:ea typeface="+mn-ea"/>
                                    <a:cs typeface="+mn-cs"/>
                                  </a:rPr>
                                  <m:t>=</m:t>
                                </m:r>
                                <m:f>
                                  <m:fPr>
                                    <m:ctrlPr>
                                      <a:rPr lang="zh-CN" altLang="en-US" sz="1800" i="1" kern="1200">
                                        <a:solidFill>
                                          <a:schemeClr val="tx1"/>
                                        </a:solidFill>
                                        <a:latin typeface="Cambria Math" panose="02040503050406030204" pitchFamily="18" charset="0"/>
                                        <a:ea typeface="+mn-ea"/>
                                        <a:cs typeface="+mn-cs"/>
                                      </a:rPr>
                                    </m:ctrlPr>
                                  </m:fPr>
                                  <m:num>
                                    <m:groupChr>
                                      <m:groupChrPr>
                                        <m:chr m:val="⇀"/>
                                        <m:pos m:val="top"/>
                                        <m:vertJc m:val="bot"/>
                                        <m:ctrlPr>
                                          <a:rPr lang="zh-CN" altLang="en-US" sz="1800" i="1" kern="1200">
                                            <a:solidFill>
                                              <a:schemeClr val="tx1"/>
                                            </a:solidFill>
                                            <a:latin typeface="Cambria Math" panose="02040503050406030204" pitchFamily="18" charset="0"/>
                                            <a:ea typeface="+mn-ea"/>
                                            <a:cs typeface="+mn-cs"/>
                                          </a:rPr>
                                        </m:ctrlPr>
                                      </m:groupChrPr>
                                      <m:e>
                                        <m:r>
                                          <a:rPr lang="zh-CN" altLang="en-US" sz="1800" i="1" kern="1200">
                                            <a:solidFill>
                                              <a:schemeClr val="tx1"/>
                                            </a:solidFill>
                                            <a:latin typeface="Cambria Math" panose="02040503050406030204" pitchFamily="18" charset="0"/>
                                            <a:ea typeface="+mn-ea"/>
                                            <a:cs typeface="+mn-cs"/>
                                          </a:rPr>
                                          <m:t>𝑖</m:t>
                                        </m:r>
                                      </m:e>
                                    </m:groupChr>
                                    <m:r>
                                      <a:rPr lang="zh-CN" altLang="en-US" sz="1800" i="0" kern="1200">
                                        <a:solidFill>
                                          <a:schemeClr val="tx1"/>
                                        </a:solidFill>
                                        <a:latin typeface="Cambria Math" panose="02040503050406030204" pitchFamily="18" charset="0"/>
                                        <a:ea typeface="+mn-ea"/>
                                        <a:cs typeface="+mn-cs"/>
                                      </a:rPr>
                                      <m:t>⋅</m:t>
                                    </m:r>
                                    <m:groupChr>
                                      <m:groupChrPr>
                                        <m:chr m:val="⇀"/>
                                        <m:pos m:val="top"/>
                                        <m:vertJc m:val="bot"/>
                                        <m:ctrlPr>
                                          <a:rPr lang="zh-CN" altLang="en-US" sz="1800" i="1" kern="1200">
                                            <a:solidFill>
                                              <a:schemeClr val="tx1"/>
                                            </a:solidFill>
                                            <a:latin typeface="Cambria Math" panose="02040503050406030204" pitchFamily="18" charset="0"/>
                                            <a:ea typeface="+mn-ea"/>
                                            <a:cs typeface="+mn-cs"/>
                                          </a:rPr>
                                        </m:ctrlPr>
                                      </m:groupChrPr>
                                      <m:e>
                                        <m:r>
                                          <a:rPr lang="zh-CN" altLang="en-US" sz="1800" i="1" kern="1200">
                                            <a:solidFill>
                                              <a:schemeClr val="tx1"/>
                                            </a:solidFill>
                                            <a:latin typeface="Cambria Math" panose="02040503050406030204" pitchFamily="18" charset="0"/>
                                            <a:ea typeface="+mn-ea"/>
                                            <a:cs typeface="+mn-cs"/>
                                          </a:rPr>
                                          <m:t>𝑗</m:t>
                                        </m:r>
                                      </m:e>
                                    </m:groupChr>
                                  </m:num>
                                  <m:den>
                                    <m:r>
                                      <a:rPr lang="zh-CN" altLang="en-US" sz="1800" i="0" kern="1200">
                                        <a:solidFill>
                                          <a:schemeClr val="tx1"/>
                                        </a:solidFill>
                                        <a:latin typeface="Cambria Math" panose="02040503050406030204" pitchFamily="18" charset="0"/>
                                        <a:ea typeface="+mn-ea"/>
                                        <a:cs typeface="+mn-cs"/>
                                      </a:rPr>
                                      <m:t>‖</m:t>
                                    </m:r>
                                    <m:r>
                                      <a:rPr lang="zh-CN" altLang="en-US" sz="1800" i="1" kern="1200">
                                        <a:solidFill>
                                          <a:schemeClr val="tx1"/>
                                        </a:solidFill>
                                        <a:latin typeface="Cambria Math" panose="02040503050406030204" pitchFamily="18" charset="0"/>
                                        <a:ea typeface="+mn-ea"/>
                                        <a:cs typeface="+mn-cs"/>
                                      </a:rPr>
                                      <m:t>𝑖</m:t>
                                    </m:r>
                                    <m:r>
                                      <a:rPr lang="zh-CN" altLang="en-US" sz="1800" i="0" kern="1200">
                                        <a:solidFill>
                                          <a:schemeClr val="tx1"/>
                                        </a:solidFill>
                                        <a:latin typeface="Cambria Math" panose="02040503050406030204" pitchFamily="18" charset="0"/>
                                        <a:ea typeface="+mn-ea"/>
                                        <a:cs typeface="+mn-cs"/>
                                      </a:rPr>
                                      <m:t>‖⋅‖</m:t>
                                    </m:r>
                                    <m:r>
                                      <a:rPr lang="zh-CN" altLang="en-US" sz="1800" i="1" kern="1200">
                                        <a:solidFill>
                                          <a:schemeClr val="tx1"/>
                                        </a:solidFill>
                                        <a:latin typeface="Cambria Math" panose="02040503050406030204" pitchFamily="18" charset="0"/>
                                        <a:ea typeface="+mn-ea"/>
                                        <a:cs typeface="+mn-cs"/>
                                      </a:rPr>
                                      <m:t>𝑗</m:t>
                                    </m:r>
                                    <m:r>
                                      <a:rPr lang="zh-CN" altLang="en-US" sz="1800" i="0" kern="1200">
                                        <a:solidFill>
                                          <a:schemeClr val="tx1"/>
                                        </a:solidFill>
                                        <a:latin typeface="Cambria Math" panose="02040503050406030204" pitchFamily="18" charset="0"/>
                                        <a:ea typeface="+mn-ea"/>
                                        <a:cs typeface="+mn-cs"/>
                                      </a:rPr>
                                      <m:t>‖</m:t>
                                    </m:r>
                                  </m:den>
                                </m:f>
                              </m:oMath>
                            </m:oMathPara>
                          </a14:m>
                          <a:endParaRPr lang="en-US" altLang="zh-CN" sz="1200" i="1" kern="1200" dirty="0" smtClean="0">
                            <a:solidFill>
                              <a:schemeClr val="tx1"/>
                            </a:solidFill>
                            <a:latin typeface="+mn-lt"/>
                            <a:ea typeface="+mn-ea"/>
                            <a:cs typeface="+mn-cs"/>
                          </a:endParaRPr>
                        </a:p>
                        <a:p>
                          <a:endParaRPr lang="en-US" altLang="zh-CN" sz="1200" i="1" kern="1200" dirty="0" smtClean="0">
                            <a:solidFill>
                              <a:schemeClr val="tx1"/>
                            </a:solidFill>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sz="1600" i="1" kern="1200" smtClean="0">
                                    <a:solidFill>
                                      <a:schemeClr val="tx1"/>
                                    </a:solidFill>
                                    <a:latin typeface="Cambria Math" panose="02040503050406030204" pitchFamily="18" charset="0"/>
                                    <a:ea typeface="+mn-ea"/>
                                    <a:cs typeface="+mn-cs"/>
                                  </a:rPr>
                                  <m:t>𝑠𝑖𝑚</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𝑖</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𝑗</m:t>
                                </m:r>
                                <m:r>
                                  <a:rPr lang="zh-CN" altLang="en-US" sz="1600" i="0" kern="1200">
                                    <a:solidFill>
                                      <a:schemeClr val="tx1"/>
                                    </a:solidFill>
                                    <a:latin typeface="Cambria Math" panose="02040503050406030204" pitchFamily="18" charset="0"/>
                                    <a:ea typeface="+mn-ea"/>
                                    <a:cs typeface="+mn-cs"/>
                                  </a:rPr>
                                  <m:t>)=</m:t>
                                </m:r>
                                <m:f>
                                  <m:fPr>
                                    <m:ctrlPr>
                                      <a:rPr lang="zh-CN" altLang="en-US" sz="1600" i="1" kern="1200">
                                        <a:solidFill>
                                          <a:schemeClr val="tx1"/>
                                        </a:solidFill>
                                        <a:latin typeface="Cambria Math" panose="02040503050406030204" pitchFamily="18" charset="0"/>
                                        <a:ea typeface="+mn-ea"/>
                                        <a:cs typeface="+mn-cs"/>
                                      </a:rPr>
                                    </m:ctrlPr>
                                  </m:fPr>
                                  <m:num>
                                    <m:nary>
                                      <m:naryPr>
                                        <m:chr m:val="∑"/>
                                        <m:limLoc m:val="undOvr"/>
                                        <m:grow m:val="on"/>
                                        <m:supHide m:val="on"/>
                                        <m:ctrlPr>
                                          <a:rPr lang="zh-CN" altLang="en-US" sz="1600" i="1" kern="1200">
                                            <a:solidFill>
                                              <a:schemeClr val="tx1"/>
                                            </a:solidFill>
                                            <a:latin typeface="Cambria Math" panose="02040503050406030204" pitchFamily="18" charset="0"/>
                                            <a:ea typeface="+mn-ea"/>
                                            <a:cs typeface="+mn-cs"/>
                                          </a:rPr>
                                        </m:ctrlPr>
                                      </m:naryPr>
                                      <m:sub>
                                        <m:r>
                                          <a:rPr lang="zh-CN" altLang="en-US" sz="1600" i="1" kern="1200">
                                            <a:solidFill>
                                              <a:schemeClr val="tx1"/>
                                            </a:solidFill>
                                            <a:latin typeface="Cambria Math" panose="02040503050406030204" pitchFamily="18" charset="0"/>
                                            <a:ea typeface="+mn-ea"/>
                                            <a:cs typeface="+mn-cs"/>
                                          </a:rPr>
                                          <m:t>𝑐</m:t>
                                        </m:r>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𝐼</m:t>
                                            </m:r>
                                          </m:e>
                                          <m:sub>
                                            <m:r>
                                              <a:rPr lang="zh-CN" altLang="en-US" sz="1600" i="1" kern="1200">
                                                <a:solidFill>
                                                  <a:schemeClr val="tx1"/>
                                                </a:solidFill>
                                                <a:latin typeface="Cambria Math" panose="02040503050406030204" pitchFamily="18" charset="0"/>
                                                <a:ea typeface="+mn-ea"/>
                                                <a:cs typeface="+mn-cs"/>
                                              </a:rPr>
                                              <m:t>𝑖𝑗</m:t>
                                            </m:r>
                                          </m:sub>
                                        </m:sSub>
                                      </m:sub>
                                      <m:sup/>
                                      <m:e>
                                        <m:d>
                                          <m:dPr>
                                            <m:ctrlPr>
                                              <a:rPr lang="zh-CN" altLang="en-US" sz="1600" i="1" kern="1200">
                                                <a:solidFill>
                                                  <a:schemeClr val="tx1"/>
                                                </a:solidFill>
                                                <a:latin typeface="Cambria Math" panose="02040503050406030204" pitchFamily="18" charset="0"/>
                                                <a:ea typeface="+mn-ea"/>
                                                <a:cs typeface="+mn-cs"/>
                                              </a:rPr>
                                            </m:ctrlPr>
                                          </m:d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𝑖</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𝑐</m:t>
                                                </m:r>
                                              </m:sub>
                                            </m:sSub>
                                            <m:r>
                                              <a:rPr lang="zh-CN" altLang="en-US" sz="1600" i="0" kern="1200">
                                                <a:solidFill>
                                                  <a:schemeClr val="tx1"/>
                                                </a:solidFill>
                                                <a:latin typeface="Cambria Math" panose="02040503050406030204" pitchFamily="18" charset="0"/>
                                                <a:ea typeface="+mn-ea"/>
                                                <a:cs typeface="+mn-cs"/>
                                              </a:rPr>
                                              <m:t>−</m:t>
                                            </m:r>
                                            <m:groupChr>
                                              <m:groupChrPr>
                                                <m:chr m:val="⇀"/>
                                                <m:pos m:val="top"/>
                                                <m:vertJc m:val="bot"/>
                                                <m:ctrlPr>
                                                  <a:rPr lang="zh-CN" altLang="en-US" sz="1600" i="1" kern="1200">
                                                    <a:solidFill>
                                                      <a:schemeClr val="tx1"/>
                                                    </a:solidFill>
                                                    <a:latin typeface="Cambria Math" panose="02040503050406030204" pitchFamily="18" charset="0"/>
                                                    <a:ea typeface="+mn-ea"/>
                                                    <a:cs typeface="+mn-cs"/>
                                                  </a:rPr>
                                                </m:ctrlPr>
                                              </m:groupChr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𝑖</m:t>
                                                    </m:r>
                                                  </m:sub>
                                                </m:sSub>
                                              </m:e>
                                            </m:groupChr>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𝑗</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𝑐</m:t>
                                                </m:r>
                                              </m:sub>
                                            </m:sSub>
                                            <m:r>
                                              <a:rPr lang="zh-CN" altLang="en-US" sz="1600" i="0" kern="1200">
                                                <a:solidFill>
                                                  <a:schemeClr val="tx1"/>
                                                </a:solidFill>
                                                <a:latin typeface="Cambria Math" panose="02040503050406030204" pitchFamily="18" charset="0"/>
                                                <a:ea typeface="+mn-ea"/>
                                                <a:cs typeface="+mn-cs"/>
                                              </a:rPr>
                                              <m:t>−</m:t>
                                            </m:r>
                                            <m:groupChr>
                                              <m:groupChrPr>
                                                <m:chr m:val="⇀"/>
                                                <m:pos m:val="top"/>
                                                <m:vertJc m:val="bot"/>
                                                <m:ctrlPr>
                                                  <a:rPr lang="zh-CN" altLang="en-US" sz="1600" i="1" kern="1200">
                                                    <a:solidFill>
                                                      <a:schemeClr val="tx1"/>
                                                    </a:solidFill>
                                                    <a:latin typeface="Cambria Math" panose="02040503050406030204" pitchFamily="18" charset="0"/>
                                                    <a:ea typeface="+mn-ea"/>
                                                    <a:cs typeface="+mn-cs"/>
                                                  </a:rPr>
                                                </m:ctrlPr>
                                              </m:groupChr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𝑗</m:t>
                                                    </m:r>
                                                  </m:sub>
                                                </m:sSub>
                                              </m:e>
                                            </m:groupChr>
                                          </m:e>
                                        </m:d>
                                      </m:e>
                                    </m:nary>
                                  </m:num>
                                  <m:den>
                                    <m:acc>
                                      <m:accPr>
                                        <m:chr m:val="̅"/>
                                        <m:ctrlPr>
                                          <a:rPr lang="zh-CN" altLang="en-US" sz="1600" i="1" kern="1200">
                                            <a:solidFill>
                                              <a:schemeClr val="tx1"/>
                                            </a:solidFill>
                                            <a:latin typeface="Cambria Math" panose="02040503050406030204" pitchFamily="18" charset="0"/>
                                            <a:ea typeface="+mn-ea"/>
                                            <a:cs typeface="+mn-cs"/>
                                          </a:rPr>
                                        </m:ctrlPr>
                                      </m:accPr>
                                      <m:e>
                                        <m:sSup>
                                          <m:sSupPr>
                                            <m:ctrlPr>
                                              <a:rPr lang="zh-CN" altLang="en-US" sz="1600" i="1" kern="1200">
                                                <a:solidFill>
                                                  <a:schemeClr val="tx1"/>
                                                </a:solidFill>
                                                <a:latin typeface="Cambria Math" panose="02040503050406030204" pitchFamily="18" charset="0"/>
                                                <a:ea typeface="+mn-ea"/>
                                                <a:cs typeface="+mn-cs"/>
                                              </a:rPr>
                                            </m:ctrlPr>
                                          </m:sSupPr>
                                          <m:e>
                                            <m:nary>
                                              <m:naryPr>
                                                <m:chr m:val="∑"/>
                                                <m:limLoc m:val="undOvr"/>
                                                <m:grow m:val="on"/>
                                                <m:supHide m:val="on"/>
                                                <m:ctrlPr>
                                                  <a:rPr lang="zh-CN" altLang="en-US" sz="1600" i="1" kern="1200">
                                                    <a:solidFill>
                                                      <a:schemeClr val="tx1"/>
                                                    </a:solidFill>
                                                    <a:latin typeface="Cambria Math" panose="02040503050406030204" pitchFamily="18" charset="0"/>
                                                    <a:ea typeface="+mn-ea"/>
                                                    <a:cs typeface="+mn-cs"/>
                                                  </a:rPr>
                                                </m:ctrlPr>
                                              </m:naryPr>
                                              <m:sub>
                                                <m:r>
                                                  <a:rPr lang="zh-CN" altLang="en-US" sz="1600" i="1" kern="1200">
                                                    <a:solidFill>
                                                      <a:schemeClr val="tx1"/>
                                                    </a:solidFill>
                                                    <a:latin typeface="Cambria Math" panose="02040503050406030204" pitchFamily="18" charset="0"/>
                                                    <a:ea typeface="+mn-ea"/>
                                                    <a:cs typeface="+mn-cs"/>
                                                  </a:rPr>
                                                  <m:t>𝑐</m:t>
                                                </m:r>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𝐼</m:t>
                                                    </m:r>
                                                  </m:e>
                                                  <m:sub>
                                                    <m:r>
                                                      <a:rPr lang="zh-CN" altLang="en-US" sz="1600" i="1" kern="1200">
                                                        <a:solidFill>
                                                          <a:schemeClr val="tx1"/>
                                                        </a:solidFill>
                                                        <a:latin typeface="Cambria Math" panose="02040503050406030204" pitchFamily="18" charset="0"/>
                                                        <a:ea typeface="+mn-ea"/>
                                                        <a:cs typeface="+mn-cs"/>
                                                      </a:rPr>
                                                      <m:t>𝑖</m:t>
                                                    </m:r>
                                                  </m:sub>
                                                </m:sSub>
                                              </m:sub>
                                              <m:sup/>
                                              <m:e>
                                                <m:d>
                                                  <m:dPr>
                                                    <m:ctrlPr>
                                                      <a:rPr lang="zh-CN" altLang="en-US" sz="1600" i="1" kern="1200">
                                                        <a:solidFill>
                                                          <a:schemeClr val="tx1"/>
                                                        </a:solidFill>
                                                        <a:latin typeface="Cambria Math" panose="02040503050406030204" pitchFamily="18" charset="0"/>
                                                        <a:ea typeface="+mn-ea"/>
                                                        <a:cs typeface="+mn-cs"/>
                                                      </a:rPr>
                                                    </m:ctrlPr>
                                                  </m:d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𝑖</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𝑐</m:t>
                                                        </m:r>
                                                      </m:sub>
                                                    </m:sSub>
                                                    <m:r>
                                                      <a:rPr lang="zh-CN" altLang="en-US" sz="1600" i="0" kern="1200">
                                                        <a:solidFill>
                                                          <a:schemeClr val="tx1"/>
                                                        </a:solidFill>
                                                        <a:latin typeface="Cambria Math" panose="02040503050406030204" pitchFamily="18" charset="0"/>
                                                        <a:ea typeface="+mn-ea"/>
                                                        <a:cs typeface="+mn-cs"/>
                                                      </a:rPr>
                                                      <m:t>−</m:t>
                                                    </m:r>
                                                    <m:groupChr>
                                                      <m:groupChrPr>
                                                        <m:chr m:val="⇀"/>
                                                        <m:pos m:val="top"/>
                                                        <m:vertJc m:val="bot"/>
                                                        <m:ctrlPr>
                                                          <a:rPr lang="zh-CN" altLang="en-US" sz="1600" i="1" kern="1200">
                                                            <a:solidFill>
                                                              <a:schemeClr val="tx1"/>
                                                            </a:solidFill>
                                                            <a:latin typeface="Cambria Math" panose="02040503050406030204" pitchFamily="18" charset="0"/>
                                                            <a:ea typeface="+mn-ea"/>
                                                            <a:cs typeface="+mn-cs"/>
                                                          </a:rPr>
                                                        </m:ctrlPr>
                                                      </m:groupChr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𝑖</m:t>
                                                            </m:r>
                                                          </m:sub>
                                                        </m:sSub>
                                                      </m:e>
                                                    </m:groupChr>
                                                  </m:e>
                                                </m:d>
                                              </m:e>
                                            </m:nary>
                                          </m:e>
                                          <m:sup>
                                            <m:r>
                                              <a:rPr lang="zh-CN" altLang="en-US" sz="1600" i="0" kern="1200">
                                                <a:solidFill>
                                                  <a:schemeClr val="tx1"/>
                                                </a:solidFill>
                                                <a:latin typeface="Cambria Math" panose="02040503050406030204" pitchFamily="18" charset="0"/>
                                                <a:ea typeface="+mn-ea"/>
                                                <a:cs typeface="+mn-cs"/>
                                              </a:rPr>
                                              <m:t>2</m:t>
                                            </m:r>
                                          </m:sup>
                                        </m:sSup>
                                      </m:e>
                                    </m:acc>
                                    <m:r>
                                      <a:rPr lang="zh-CN" altLang="en-US" sz="1600" i="0" kern="1200">
                                        <a:solidFill>
                                          <a:schemeClr val="tx1"/>
                                        </a:solidFill>
                                        <a:latin typeface="Cambria Math" panose="02040503050406030204" pitchFamily="18" charset="0"/>
                                        <a:ea typeface="+mn-ea"/>
                                        <a:cs typeface="+mn-cs"/>
                                      </a:rPr>
                                      <m:t>⋅</m:t>
                                    </m:r>
                                    <m:acc>
                                      <m:accPr>
                                        <m:chr m:val="̅"/>
                                        <m:ctrlPr>
                                          <a:rPr lang="zh-CN" altLang="en-US" sz="1600" i="1" kern="1200">
                                            <a:solidFill>
                                              <a:schemeClr val="tx1"/>
                                            </a:solidFill>
                                            <a:latin typeface="Cambria Math" panose="02040503050406030204" pitchFamily="18" charset="0"/>
                                            <a:ea typeface="+mn-ea"/>
                                            <a:cs typeface="+mn-cs"/>
                                          </a:rPr>
                                        </m:ctrlPr>
                                      </m:accPr>
                                      <m:e>
                                        <m:sSup>
                                          <m:sSupPr>
                                            <m:ctrlPr>
                                              <a:rPr lang="zh-CN" altLang="en-US" sz="1600" i="1" kern="1200">
                                                <a:solidFill>
                                                  <a:schemeClr val="tx1"/>
                                                </a:solidFill>
                                                <a:latin typeface="Cambria Math" panose="02040503050406030204" pitchFamily="18" charset="0"/>
                                                <a:ea typeface="+mn-ea"/>
                                                <a:cs typeface="+mn-cs"/>
                                              </a:rPr>
                                            </m:ctrlPr>
                                          </m:sSupPr>
                                          <m:e>
                                            <m:nary>
                                              <m:naryPr>
                                                <m:chr m:val="∑"/>
                                                <m:limLoc m:val="undOvr"/>
                                                <m:grow m:val="on"/>
                                                <m:supHide m:val="on"/>
                                                <m:ctrlPr>
                                                  <a:rPr lang="zh-CN" altLang="en-US" sz="1600" i="1" kern="1200">
                                                    <a:solidFill>
                                                      <a:schemeClr val="tx1"/>
                                                    </a:solidFill>
                                                    <a:latin typeface="Cambria Math" panose="02040503050406030204" pitchFamily="18" charset="0"/>
                                                    <a:ea typeface="+mn-ea"/>
                                                    <a:cs typeface="+mn-cs"/>
                                                  </a:rPr>
                                                </m:ctrlPr>
                                              </m:naryPr>
                                              <m:sub>
                                                <m:r>
                                                  <a:rPr lang="zh-CN" altLang="en-US" sz="1600" i="1" kern="1200">
                                                    <a:solidFill>
                                                      <a:schemeClr val="tx1"/>
                                                    </a:solidFill>
                                                    <a:latin typeface="Cambria Math" panose="02040503050406030204" pitchFamily="18" charset="0"/>
                                                    <a:ea typeface="+mn-ea"/>
                                                    <a:cs typeface="+mn-cs"/>
                                                  </a:rPr>
                                                  <m:t>𝑐</m:t>
                                                </m:r>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𝐼</m:t>
                                                    </m:r>
                                                  </m:e>
                                                  <m:sub>
                                                    <m:r>
                                                      <a:rPr lang="zh-CN" altLang="en-US" sz="1600" i="1" kern="1200">
                                                        <a:solidFill>
                                                          <a:schemeClr val="tx1"/>
                                                        </a:solidFill>
                                                        <a:latin typeface="Cambria Math" panose="02040503050406030204" pitchFamily="18" charset="0"/>
                                                        <a:ea typeface="+mn-ea"/>
                                                        <a:cs typeface="+mn-cs"/>
                                                      </a:rPr>
                                                      <m:t>𝑗</m:t>
                                                    </m:r>
                                                  </m:sub>
                                                </m:sSub>
                                              </m:sub>
                                              <m:sup/>
                                              <m:e>
                                                <m:d>
                                                  <m:dPr>
                                                    <m:ctrlPr>
                                                      <a:rPr lang="zh-CN" altLang="en-US" sz="1600" i="1" kern="1200">
                                                        <a:solidFill>
                                                          <a:schemeClr val="tx1"/>
                                                        </a:solidFill>
                                                        <a:latin typeface="Cambria Math" panose="02040503050406030204" pitchFamily="18" charset="0"/>
                                                        <a:ea typeface="+mn-ea"/>
                                                        <a:cs typeface="+mn-cs"/>
                                                      </a:rPr>
                                                    </m:ctrlPr>
                                                  </m:d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𝑗</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𝑐</m:t>
                                                        </m:r>
                                                      </m:sub>
                                                    </m:sSub>
                                                    <m:r>
                                                      <a:rPr lang="zh-CN" altLang="en-US" sz="1600" i="0" kern="1200">
                                                        <a:solidFill>
                                                          <a:schemeClr val="tx1"/>
                                                        </a:solidFill>
                                                        <a:latin typeface="Cambria Math" panose="02040503050406030204" pitchFamily="18" charset="0"/>
                                                        <a:ea typeface="+mn-ea"/>
                                                        <a:cs typeface="+mn-cs"/>
                                                      </a:rPr>
                                                      <m:t>−</m:t>
                                                    </m:r>
                                                    <m:groupChr>
                                                      <m:groupChrPr>
                                                        <m:chr m:val="⇀"/>
                                                        <m:pos m:val="top"/>
                                                        <m:vertJc m:val="bot"/>
                                                        <m:ctrlPr>
                                                          <a:rPr lang="zh-CN" altLang="en-US" sz="1600" i="1" kern="1200">
                                                            <a:solidFill>
                                                              <a:schemeClr val="tx1"/>
                                                            </a:solidFill>
                                                            <a:latin typeface="Cambria Math" panose="02040503050406030204" pitchFamily="18" charset="0"/>
                                                            <a:ea typeface="+mn-ea"/>
                                                            <a:cs typeface="+mn-cs"/>
                                                          </a:rPr>
                                                        </m:ctrlPr>
                                                      </m:groupChr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𝑗</m:t>
                                                            </m:r>
                                                          </m:sub>
                                                        </m:sSub>
                                                      </m:e>
                                                    </m:groupChr>
                                                  </m:e>
                                                </m:d>
                                              </m:e>
                                            </m:nary>
                                          </m:e>
                                          <m:sup>
                                            <m:r>
                                              <a:rPr lang="zh-CN" altLang="en-US" sz="1600" i="0" kern="1200">
                                                <a:solidFill>
                                                  <a:schemeClr val="tx1"/>
                                                </a:solidFill>
                                                <a:latin typeface="Cambria Math" panose="02040503050406030204" pitchFamily="18" charset="0"/>
                                                <a:ea typeface="+mn-ea"/>
                                                <a:cs typeface="+mn-cs"/>
                                              </a:rPr>
                                              <m:t>2</m:t>
                                            </m:r>
                                          </m:sup>
                                        </m:sSup>
                                      </m:e>
                                    </m:acc>
                                  </m:den>
                                </m:f>
                              </m:oMath>
                            </m:oMathPara>
                          </a14:m>
                          <a:endParaRPr lang="zh-CN" altLang="en-US" dirty="0"/>
                        </a:p>
                      </a:txBody>
                      <a:tcPr/>
                    </a:tc>
                    <a:tc>
                      <a:txBody>
                        <a:bodyPr/>
                        <a:lstStyle/>
                        <a:p>
                          <a:pPr algn="ctr"/>
                          <a:r>
                            <a:rPr lang="en-US" altLang="zh-CN" dirty="0" smtClean="0"/>
                            <a:t>TOP-N</a:t>
                          </a:r>
                        </a:p>
                        <a:p>
                          <a:pPr algn="ctr"/>
                          <a:r>
                            <a:rPr lang="zh-CN" altLang="en-US" dirty="0" smtClean="0"/>
                            <a:t>相关阈值</a:t>
                          </a:r>
                          <a:endParaRPr lang="zh-CN" altLang="en-US" dirty="0"/>
                        </a:p>
                      </a:txBody>
                      <a:tcPr anchor="ctr"/>
                    </a:tc>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786805425"/>
                  </p:ext>
                </p:extLst>
              </p:nvPr>
            </p:nvGraphicFramePr>
            <p:xfrm>
              <a:off x="1187743" y="3347463"/>
              <a:ext cx="9816954" cy="2596772"/>
            </p:xfrm>
            <a:graphic>
              <a:graphicData uri="http://schemas.openxmlformats.org/drawingml/2006/table">
                <a:tbl>
                  <a:tblPr firstRow="1" bandRow="1">
                    <a:tableStyleId>{5940675A-B579-460E-94D1-54222C63F5DA}</a:tableStyleId>
                  </a:tblPr>
                  <a:tblGrid>
                    <a:gridCol w="3631907"/>
                    <a:gridCol w="4562475"/>
                    <a:gridCol w="1622572"/>
                  </a:tblGrid>
                  <a:tr h="557787">
                    <a:tc>
                      <a:txBody>
                        <a:bodyPr/>
                        <a:lstStyle/>
                        <a:p>
                          <a:pPr algn="ctr"/>
                          <a:r>
                            <a:rPr lang="zh-CN" altLang="en-US" dirty="0" smtClean="0"/>
                            <a:t>构建评分矩阵</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smtClean="0">
                              <a:solidFill>
                                <a:schemeClr val="tx1"/>
                              </a:solidFill>
                              <a:effectLst/>
                              <a:latin typeface="+mn-lt"/>
                              <a:ea typeface="+mn-ea"/>
                              <a:cs typeface="+mn-cs"/>
                            </a:rPr>
                            <a:t>相似度计算</a:t>
                          </a:r>
                        </a:p>
                      </a:txBody>
                      <a:tcPr anchor="ctr"/>
                    </a:tc>
                    <a:tc>
                      <a:txBody>
                        <a:bodyPr/>
                        <a:lstStyle/>
                        <a:p>
                          <a:pPr algn="ctr"/>
                          <a:r>
                            <a:rPr lang="zh-CN" altLang="en-US" dirty="0" smtClean="0"/>
                            <a:t>推荐结果</a:t>
                          </a:r>
                          <a:endParaRPr lang="zh-CN" altLang="en-US" dirty="0"/>
                        </a:p>
                      </a:txBody>
                      <a:tcPr anchor="ctr"/>
                    </a:tc>
                  </a:tr>
                  <a:tr h="2038985">
                    <a:tc>
                      <a: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a:txBody>
                      <a:tcPr/>
                    </a:tc>
                    <a:tc>
                      <a:txBody>
                        <a:bodyPr/>
                        <a:lstStyle/>
                        <a:p>
                          <a:endParaRPr lang="zh-CN"/>
                        </a:p>
                      </a:txBody>
                      <a:tcPr>
                        <a:blipFill rotWithShape="0">
                          <a:blip r:embed="rId2"/>
                          <a:stretch>
                            <a:fillRect l="-79600" t="-27761" r="-35733" b="-597"/>
                          </a:stretch>
                        </a:blipFill>
                      </a:tcPr>
                    </a:tc>
                    <a:tc>
                      <a:txBody>
                        <a:bodyPr/>
                        <a:lstStyle/>
                        <a:p>
                          <a:pPr algn="ctr"/>
                          <a:r>
                            <a:rPr lang="en-US" altLang="zh-CN" dirty="0" smtClean="0"/>
                            <a:t>TOP-N</a:t>
                          </a:r>
                        </a:p>
                        <a:p>
                          <a:pPr algn="ctr"/>
                          <a:r>
                            <a:rPr lang="zh-CN" altLang="en-US" dirty="0" smtClean="0"/>
                            <a:t>相关阈值</a:t>
                          </a:r>
                          <a:endParaRPr lang="zh-CN" altLang="en-US" dirty="0"/>
                        </a:p>
                      </a:txBody>
                      <a:tcPr anchor="ctr"/>
                    </a:tc>
                  </a:tr>
                </a:tbl>
              </a:graphicData>
            </a:graphic>
          </p:graphicFrame>
        </mc:Fallback>
      </mc:AlternateContent>
      <p:pic>
        <p:nvPicPr>
          <p:cNvPr id="6" name="图片 5"/>
          <p:cNvPicPr>
            <a:picLocks noChangeAspect="1"/>
          </p:cNvPicPr>
          <p:nvPr/>
        </p:nvPicPr>
        <p:blipFill>
          <a:blip r:embed="rId3"/>
          <a:stretch>
            <a:fillRect/>
          </a:stretch>
        </p:blipFill>
        <p:spPr>
          <a:xfrm>
            <a:off x="1187745" y="4369193"/>
            <a:ext cx="3637659" cy="1159833"/>
          </a:xfrm>
          <a:prstGeom prst="rect">
            <a:avLst/>
          </a:prstGeom>
        </p:spPr>
      </p:pic>
    </p:spTree>
    <p:extLst>
      <p:ext uri="{BB962C8B-B14F-4D97-AF65-F5344CB8AC3E}">
        <p14:creationId xmlns:p14="http://schemas.microsoft.com/office/powerpoint/2010/main" val="53554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101269" y="270823"/>
            <a:ext cx="6422095" cy="482670"/>
          </a:xfrm>
        </p:spPr>
        <p:txBody>
          <a:bodyPr>
            <a:noAutofit/>
          </a:bodyPr>
          <a:lstStyle/>
          <a:p>
            <a:r>
              <a:rPr lang="en-US" altLang="zh-CN" dirty="0"/>
              <a:t>2.1 </a:t>
            </a:r>
            <a:r>
              <a:rPr lang="zh-CN" altLang="en-US" dirty="0"/>
              <a:t>推荐系统和算法</a:t>
            </a:r>
          </a:p>
        </p:txBody>
      </p:sp>
      <p:grpSp>
        <p:nvGrpSpPr>
          <p:cNvPr id="4" name="Group 3"/>
          <p:cNvGrpSpPr>
            <a:grpSpLocks/>
          </p:cNvGrpSpPr>
          <p:nvPr/>
        </p:nvGrpSpPr>
        <p:grpSpPr bwMode="auto">
          <a:xfrm>
            <a:off x="1730829" y="1013413"/>
            <a:ext cx="4784357" cy="571200"/>
            <a:chOff x="480" y="864"/>
            <a:chExt cx="2085" cy="720"/>
          </a:xfrm>
        </p:grpSpPr>
        <p:sp>
          <p:nvSpPr>
            <p:cNvPr id="5" name="AutoShape 6"/>
            <p:cNvSpPr>
              <a:spLocks noChangeArrowheads="1"/>
            </p:cNvSpPr>
            <p:nvPr/>
          </p:nvSpPr>
          <p:spPr bwMode="auto">
            <a:xfrm>
              <a:off x="1317" y="864"/>
              <a:ext cx="1248"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6"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7" name="Text Box 9"/>
            <p:cNvSpPr txBox="1">
              <a:spLocks noChangeArrowheads="1"/>
            </p:cNvSpPr>
            <p:nvPr/>
          </p:nvSpPr>
          <p:spPr bwMode="auto">
            <a:xfrm>
              <a:off x="722" y="988"/>
              <a:ext cx="797"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推荐系统</a:t>
              </a:r>
              <a:endParaRPr kumimoji="1" lang="zh-CN" altLang="en-US" sz="2000" dirty="0">
                <a:latin typeface="Times New Roman" panose="02020603050405020304" pitchFamily="18" charset="0"/>
              </a:endParaRPr>
            </a:p>
          </p:txBody>
        </p:sp>
        <p:sp>
          <p:nvSpPr>
            <p:cNvPr id="8" name="Text Box 11"/>
            <p:cNvSpPr txBox="1">
              <a:spLocks noChangeArrowheads="1"/>
            </p:cNvSpPr>
            <p:nvPr/>
          </p:nvSpPr>
          <p:spPr bwMode="auto">
            <a:xfrm>
              <a:off x="1706" y="988"/>
              <a:ext cx="636"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a:latin typeface="Times New Roman" panose="02020603050405020304" pitchFamily="18" charset="0"/>
                </a:rPr>
                <a:t>推荐算法</a:t>
              </a:r>
            </a:p>
          </p:txBody>
        </p:sp>
      </p:grpSp>
      <p:sp>
        <p:nvSpPr>
          <p:cNvPr id="9" name="矩形 8"/>
          <p:cNvSpPr/>
          <p:nvPr/>
        </p:nvSpPr>
        <p:spPr>
          <a:xfrm>
            <a:off x="1415168" y="1844533"/>
            <a:ext cx="9903429" cy="2862322"/>
          </a:xfrm>
          <a:prstGeom prst="rect">
            <a:avLst/>
          </a:prstGeom>
        </p:spPr>
        <p:txBody>
          <a:bodyPr wrap="square">
            <a:spAutoFit/>
          </a:bodyPr>
          <a:lstStyle/>
          <a:p>
            <a:pPr>
              <a:lnSpc>
                <a:spcPct val="150000"/>
              </a:lnSpc>
            </a:pPr>
            <a:r>
              <a:rPr lang="zh-CN" altLang="en-US" sz="2400" kern="100" dirty="0">
                <a:ea typeface="宋体" panose="02010600030101010101" pitchFamily="2" charset="-122"/>
                <a:cs typeface="宋体" panose="02010600030101010101" pitchFamily="2" charset="-122"/>
              </a:rPr>
              <a:t>基于内容的好友推荐</a:t>
            </a:r>
            <a:endParaRPr lang="en-US" altLang="zh-CN" sz="2400" kern="100" dirty="0">
              <a:ea typeface="宋体" panose="02010600030101010101" pitchFamily="2" charset="-122"/>
              <a:cs typeface="宋体" panose="02010600030101010101" pitchFamily="2" charset="-122"/>
            </a:endParaRPr>
          </a:p>
          <a:p>
            <a:pPr>
              <a:lnSpc>
                <a:spcPct val="150000"/>
              </a:lnSpc>
            </a:pPr>
            <a:r>
              <a:rPr lang="zh-CN" altLang="en-US" sz="1600" dirty="0">
                <a:latin typeface="宋体" panose="02010600030101010101" pitchFamily="2" charset="-122"/>
                <a:ea typeface="宋体" panose="02010600030101010101" pitchFamily="2" charset="-122"/>
                <a:cs typeface="宋体" panose="02010600030101010101" pitchFamily="2" charset="-122"/>
              </a:rPr>
              <a:t>基于内容的推荐方法最早利用在信息检索和信息过滤领域</a:t>
            </a:r>
            <a:r>
              <a:rPr lang="en-US" altLang="zh-CN" sz="1600" dirty="0">
                <a:latin typeface="宋体" panose="02010600030101010101" pitchFamily="2" charset="-122"/>
                <a:ea typeface="宋体" panose="02010600030101010101" pitchFamily="2" charset="-122"/>
                <a:cs typeface="宋体" panose="02010600030101010101" pitchFamily="2" charset="-122"/>
              </a:rPr>
              <a:t>[24]</a:t>
            </a:r>
            <a:r>
              <a:rPr lang="zh-CN" altLang="en-US" sz="1600" dirty="0">
                <a:latin typeface="宋体" panose="02010600030101010101" pitchFamily="2" charset="-122"/>
                <a:ea typeface="宋体" panose="02010600030101010101" pitchFamily="2" charset="-122"/>
                <a:cs typeface="宋体" panose="02010600030101010101" pitchFamily="2" charset="-122"/>
              </a:rPr>
              <a:t>，是一种根据用户的文本内容进行推荐的方法</a:t>
            </a:r>
            <a:r>
              <a:rPr lang="en-US" altLang="zh-CN" sz="1600" dirty="0">
                <a:latin typeface="宋体" panose="02010600030101010101" pitchFamily="2" charset="-122"/>
                <a:ea typeface="宋体" panose="02010600030101010101" pitchFamily="2" charset="-122"/>
                <a:cs typeface="宋体" panose="02010600030101010101" pitchFamily="2" charset="-122"/>
              </a:rPr>
              <a:t>,</a:t>
            </a:r>
            <a:r>
              <a:rPr lang="zh-CN" altLang="en-US" sz="1600" dirty="0">
                <a:latin typeface="宋体" panose="02010600030101010101" pitchFamily="2" charset="-122"/>
                <a:ea typeface="宋体" panose="02010600030101010101" pitchFamily="2" charset="-122"/>
                <a:cs typeface="宋体" panose="02010600030101010101" pitchFamily="2" charset="-122"/>
              </a:rPr>
              <a:t>基于内容的好友推荐主要分为三个步骤</a:t>
            </a:r>
            <a:r>
              <a:rPr lang="zh-CN" altLang="en-US" sz="1600" dirty="0" smtClean="0">
                <a:latin typeface="宋体" panose="02010600030101010101" pitchFamily="2" charset="-122"/>
                <a:ea typeface="宋体" panose="02010600030101010101" pitchFamily="2" charset="-122"/>
                <a:cs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cs typeface="宋体" panose="02010600030101010101" pitchFamily="2" charset="-122"/>
            </a:endParaRPr>
          </a:p>
          <a:p>
            <a:pPr indent="-285750">
              <a:lnSpc>
                <a:spcPct val="200000"/>
              </a:lnSpc>
              <a:buFont typeface="Wingdings" panose="05000000000000000000" pitchFamily="2" charset="2"/>
              <a:buChar char="Ø"/>
            </a:pPr>
            <a:r>
              <a:rPr lang="zh-CN" altLang="en-US" sz="1600" dirty="0" smtClean="0">
                <a:latin typeface="宋体" panose="02010600030101010101" pitchFamily="2" charset="-122"/>
                <a:ea typeface="宋体" panose="02010600030101010101" pitchFamily="2" charset="-122"/>
                <a:cs typeface="宋体" panose="02010600030101010101" pitchFamily="2" charset="-122"/>
              </a:rPr>
              <a:t>内容分析</a:t>
            </a:r>
            <a:r>
              <a:rPr lang="zh-CN" altLang="en-US" sz="1600" dirty="0">
                <a:latin typeface="宋体" panose="02010600030101010101" pitchFamily="2" charset="-122"/>
                <a:ea typeface="宋体" panose="02010600030101010101" pitchFamily="2" charset="-122"/>
                <a:cs typeface="宋体" panose="02010600030101010101" pitchFamily="2" charset="-122"/>
              </a:rPr>
              <a:t>器</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indent="-285750">
              <a:lnSpc>
                <a:spcPct val="200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文件学习器</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indent="-285750">
              <a:lnSpc>
                <a:spcPct val="200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过滤部件</a:t>
            </a:r>
          </a:p>
        </p:txBody>
      </p:sp>
    </p:spTree>
    <p:extLst>
      <p:ext uri="{BB962C8B-B14F-4D97-AF65-F5344CB8AC3E}">
        <p14:creationId xmlns:p14="http://schemas.microsoft.com/office/powerpoint/2010/main" val="420344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9"/>
          <p:cNvSpPr>
            <a:spLocks noChangeArrowheads="1"/>
          </p:cNvSpPr>
          <p:nvPr/>
        </p:nvSpPr>
        <p:spPr bwMode="auto">
          <a:xfrm>
            <a:off x="1726942" y="5067263"/>
            <a:ext cx="7881937" cy="584200"/>
          </a:xfrm>
          <a:prstGeom prst="rightArrow">
            <a:avLst>
              <a:gd name="adj1" fmla="val 50000"/>
              <a:gd name="adj2" fmla="val 63274"/>
            </a:avLst>
          </a:prstGeom>
          <a:gradFill rotWithShape="1">
            <a:gsLst>
              <a:gs pos="0">
                <a:srgbClr val="C5D5E9"/>
              </a:gs>
              <a:gs pos="100000">
                <a:srgbClr val="4F81B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grpSp>
        <p:nvGrpSpPr>
          <p:cNvPr id="15" name="组合 6"/>
          <p:cNvGrpSpPr>
            <a:grpSpLocks/>
          </p:cNvGrpSpPr>
          <p:nvPr/>
        </p:nvGrpSpPr>
        <p:grpSpPr bwMode="auto">
          <a:xfrm>
            <a:off x="4422372" y="1684421"/>
            <a:ext cx="1839084" cy="2431297"/>
            <a:chOff x="11343" y="-86580"/>
            <a:chExt cx="1712133" cy="1931960"/>
          </a:xfrm>
        </p:grpSpPr>
        <p:sp>
          <p:nvSpPr>
            <p:cNvPr id="16" name="Rectangle 6"/>
            <p:cNvSpPr>
              <a:spLocks noChangeArrowheads="1"/>
            </p:cNvSpPr>
            <p:nvPr/>
          </p:nvSpPr>
          <p:spPr bwMode="auto">
            <a:xfrm>
              <a:off x="55930" y="-86580"/>
              <a:ext cx="1660316" cy="1931960"/>
            </a:xfrm>
            <a:prstGeom prst="rect">
              <a:avLst/>
            </a:prstGeom>
            <a:gradFill rotWithShape="1">
              <a:gsLst>
                <a:gs pos="0">
                  <a:srgbClr val="747474"/>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28" name="Rectangle 16"/>
            <p:cNvSpPr>
              <a:spLocks noChangeArrowheads="1"/>
            </p:cNvSpPr>
            <p:nvPr/>
          </p:nvSpPr>
          <p:spPr bwMode="auto">
            <a:xfrm>
              <a:off x="11343" y="-58194"/>
              <a:ext cx="1712133" cy="16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spcBef>
                  <a:spcPct val="0"/>
                </a:spcBef>
                <a:buFont typeface="Arial" panose="020B0604020202020204" pitchFamily="34" charset="0"/>
                <a:buNone/>
              </a:pPr>
              <a:r>
                <a:rPr lang="zh-CN" altLang="en-US" sz="1600" b="1" dirty="0" smtClean="0">
                  <a:solidFill>
                    <a:srgbClr val="000000"/>
                  </a:solidFill>
                  <a:sym typeface="宋体" panose="02010600030101010101" pitchFamily="2" charset="-122"/>
                </a:rPr>
                <a:t>文本语义是对文本材料进行综合分析，提取关键词并利用同义词词林进行转义，并分析蕴含在用户的文本中的情感。并引入时间</a:t>
              </a:r>
              <a:r>
                <a:rPr lang="zh-CN" altLang="en-US" sz="1600" b="1" dirty="0">
                  <a:solidFill>
                    <a:srgbClr val="000000"/>
                  </a:solidFill>
                  <a:sym typeface="宋体" panose="02010600030101010101" pitchFamily="2" charset="-122"/>
                </a:rPr>
                <a:t>因素</a:t>
              </a:r>
              <a:r>
                <a:rPr lang="zh-CN" altLang="en-US" sz="1600" b="1" dirty="0" smtClean="0">
                  <a:solidFill>
                    <a:srgbClr val="000000"/>
                  </a:solidFill>
                  <a:sym typeface="宋体" panose="02010600030101010101" pitchFamily="2" charset="-122"/>
                </a:rPr>
                <a:t>，综合考虑。</a:t>
              </a:r>
              <a:endParaRPr lang="zh-CN" altLang="en-US" sz="1500" b="1" dirty="0">
                <a:solidFill>
                  <a:srgbClr val="000000"/>
                </a:solidFill>
                <a:latin typeface="华文中宋" panose="02010600040101010101" pitchFamily="2" charset="-122"/>
                <a:ea typeface="华文中宋" panose="02010600040101010101" pitchFamily="2" charset="-122"/>
                <a:sym typeface="华文中宋" panose="02010600040101010101" pitchFamily="2" charset="-122"/>
              </a:endParaRPr>
            </a:p>
          </p:txBody>
        </p:sp>
      </p:grpSp>
      <p:grpSp>
        <p:nvGrpSpPr>
          <p:cNvPr id="29" name="组合 7"/>
          <p:cNvGrpSpPr>
            <a:grpSpLocks/>
          </p:cNvGrpSpPr>
          <p:nvPr/>
        </p:nvGrpSpPr>
        <p:grpSpPr bwMode="auto">
          <a:xfrm>
            <a:off x="1738847" y="2558241"/>
            <a:ext cx="1770062" cy="1830622"/>
            <a:chOff x="9556" y="45549"/>
            <a:chExt cx="1768980" cy="2288774"/>
          </a:xfrm>
        </p:grpSpPr>
        <p:sp>
          <p:nvSpPr>
            <p:cNvPr id="30" name="Rectangle 5"/>
            <p:cNvSpPr>
              <a:spLocks noChangeArrowheads="1"/>
            </p:cNvSpPr>
            <p:nvPr/>
          </p:nvSpPr>
          <p:spPr bwMode="auto">
            <a:xfrm>
              <a:off x="20775" y="45549"/>
              <a:ext cx="1703462" cy="2288774"/>
            </a:xfrm>
            <a:prstGeom prst="rect">
              <a:avLst/>
            </a:prstGeom>
            <a:gradFill rotWithShape="1">
              <a:gsLst>
                <a:gs pos="0">
                  <a:srgbClr val="747474"/>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31" name="Rectangle 17"/>
            <p:cNvSpPr>
              <a:spLocks noChangeArrowheads="1"/>
            </p:cNvSpPr>
            <p:nvPr/>
          </p:nvSpPr>
          <p:spPr bwMode="auto">
            <a:xfrm>
              <a:off x="9556" y="117648"/>
              <a:ext cx="1768980" cy="196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zh-CN" altLang="zh-CN" sz="1600" b="1" dirty="0"/>
                <a:t>用户偏好文档和推荐项目文档都</a:t>
              </a:r>
              <a:r>
                <a:rPr lang="zh-CN" altLang="zh-CN" sz="1600" b="1"/>
                <a:t>采用</a:t>
              </a:r>
              <a:r>
                <a:rPr lang="zh-CN" altLang="zh-CN" sz="1600" b="1" smtClean="0"/>
                <a:t>关键词</a:t>
              </a:r>
              <a:r>
                <a:rPr lang="zh-CN" altLang="en-US" sz="1600" b="1" smtClean="0"/>
                <a:t>进行</a:t>
              </a:r>
              <a:r>
                <a:rPr lang="zh-CN" altLang="zh-CN" sz="1600" b="1" smtClean="0"/>
                <a:t>表征</a:t>
              </a:r>
              <a:r>
                <a:rPr lang="en-US" altLang="zh-CN" sz="1600" b="1" dirty="0"/>
                <a:t>,</a:t>
              </a:r>
              <a:r>
                <a:rPr lang="zh-CN" altLang="zh-CN" sz="1600" b="1" dirty="0"/>
                <a:t>进而采用</a:t>
              </a:r>
              <a:r>
                <a:rPr lang="en-US" altLang="zh-CN" sz="1600" b="1" dirty="0" err="1"/>
                <a:t>TF-IDF</a:t>
              </a:r>
              <a:r>
                <a:rPr lang="zh-CN" altLang="zh-CN" sz="1600" b="1" dirty="0"/>
                <a:t>方法为每个特征分配</a:t>
              </a:r>
              <a:r>
                <a:rPr lang="zh-CN" altLang="zh-CN" sz="1600" b="1" dirty="0" smtClean="0"/>
                <a:t>权重</a:t>
              </a:r>
              <a:r>
                <a:rPr lang="zh-CN" altLang="zh-CN" sz="1600" b="1" dirty="0" smtClean="0">
                  <a:solidFill>
                    <a:srgbClr val="000000"/>
                  </a:solidFill>
                  <a:sym typeface="宋体" panose="02010600030101010101" pitchFamily="2" charset="-122"/>
                </a:rPr>
                <a:t>。</a:t>
              </a:r>
              <a:endParaRPr lang="zh-CN" altLang="zh-CN" sz="1500" b="1" dirty="0">
                <a:solidFill>
                  <a:srgbClr val="000000"/>
                </a:solidFill>
                <a:latin typeface="华文中宋" panose="02010600040101010101" pitchFamily="2" charset="-122"/>
                <a:ea typeface="华文中宋" panose="02010600040101010101" pitchFamily="2" charset="-122"/>
                <a:sym typeface="华文中宋" panose="02010600040101010101" pitchFamily="2" charset="-122"/>
              </a:endParaRPr>
            </a:p>
          </p:txBody>
        </p:sp>
      </p:grpSp>
      <p:grpSp>
        <p:nvGrpSpPr>
          <p:cNvPr id="32" name="组合 3"/>
          <p:cNvGrpSpPr>
            <a:grpSpLocks/>
          </p:cNvGrpSpPr>
          <p:nvPr/>
        </p:nvGrpSpPr>
        <p:grpSpPr bwMode="auto">
          <a:xfrm>
            <a:off x="1746748" y="4237548"/>
            <a:ext cx="1720850" cy="981030"/>
            <a:chOff x="0" y="-258389"/>
            <a:chExt cx="1721040" cy="1209524"/>
          </a:xfrm>
        </p:grpSpPr>
        <p:sp>
          <p:nvSpPr>
            <p:cNvPr id="33" name="AutoShape 14"/>
            <p:cNvSpPr>
              <a:spLocks noChangeArrowheads="1"/>
            </p:cNvSpPr>
            <p:nvPr/>
          </p:nvSpPr>
          <p:spPr bwMode="auto">
            <a:xfrm>
              <a:off x="0" y="-258389"/>
              <a:ext cx="1721040" cy="1209524"/>
            </a:xfrm>
            <a:prstGeom prst="bevel">
              <a:avLst>
                <a:gd name="adj" fmla="val 3042"/>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34" name="Text Box 19"/>
            <p:cNvSpPr>
              <a:spLocks noChangeArrowheads="1"/>
            </p:cNvSpPr>
            <p:nvPr/>
          </p:nvSpPr>
          <p:spPr bwMode="auto">
            <a:xfrm>
              <a:off x="131787" y="-96548"/>
              <a:ext cx="1471753" cy="70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2000" b="1" dirty="0" smtClean="0">
                  <a:solidFill>
                    <a:srgbClr val="000000"/>
                  </a:solidFill>
                  <a:latin typeface="Arial" panose="020B0604020202020204" pitchFamily="34" charset="0"/>
                  <a:ea typeface="华文中宋" panose="02010600040101010101" pitchFamily="2" charset="-122"/>
                </a:rPr>
                <a:t>关键词的空间向量模型</a:t>
              </a:r>
              <a:endParaRPr lang="zh-CN" altLang="zh-CN" sz="2000" b="1" dirty="0">
                <a:solidFill>
                  <a:srgbClr val="000000"/>
                </a:solidFill>
                <a:latin typeface="Arial" panose="020B0604020202020204" pitchFamily="34" charset="0"/>
                <a:ea typeface="华文中宋" panose="02010600040101010101" pitchFamily="2" charset="-122"/>
              </a:endParaRPr>
            </a:p>
          </p:txBody>
        </p:sp>
      </p:grpSp>
      <p:grpSp>
        <p:nvGrpSpPr>
          <p:cNvPr id="35" name="组合 2"/>
          <p:cNvGrpSpPr>
            <a:grpSpLocks/>
          </p:cNvGrpSpPr>
          <p:nvPr/>
        </p:nvGrpSpPr>
        <p:grpSpPr bwMode="auto">
          <a:xfrm>
            <a:off x="4413084" y="4018548"/>
            <a:ext cx="1862594" cy="1186607"/>
            <a:chOff x="-2034" y="0"/>
            <a:chExt cx="1729937" cy="483970"/>
          </a:xfrm>
        </p:grpSpPr>
        <p:sp>
          <p:nvSpPr>
            <p:cNvPr id="36" name="AutoShape 13"/>
            <p:cNvSpPr>
              <a:spLocks noChangeArrowheads="1"/>
            </p:cNvSpPr>
            <p:nvPr/>
          </p:nvSpPr>
          <p:spPr bwMode="auto">
            <a:xfrm>
              <a:off x="13255" y="0"/>
              <a:ext cx="1714648" cy="483970"/>
            </a:xfrm>
            <a:prstGeom prst="bevel">
              <a:avLst>
                <a:gd name="adj" fmla="val 5903"/>
              </a:avLst>
            </a:prstGeom>
            <a:solidFill>
              <a:srgbClr val="8CB3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37" name="Text Box 21"/>
            <p:cNvSpPr>
              <a:spLocks noChangeArrowheads="1"/>
            </p:cNvSpPr>
            <p:nvPr/>
          </p:nvSpPr>
          <p:spPr bwMode="auto">
            <a:xfrm>
              <a:off x="-2034" y="89321"/>
              <a:ext cx="1727903" cy="28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2000" b="1" dirty="0" smtClean="0">
                  <a:solidFill>
                    <a:srgbClr val="000000"/>
                  </a:solidFill>
                  <a:latin typeface="Arial" panose="020B0604020202020204" pitchFamily="34" charset="0"/>
                  <a:ea typeface="华文中宋" panose="02010600040101010101" pitchFamily="2" charset="-122"/>
                </a:rPr>
                <a:t>文本语义和情感分析</a:t>
              </a:r>
              <a:endParaRPr lang="zh-CN" altLang="zh-CN" sz="2000" b="1" dirty="0">
                <a:solidFill>
                  <a:srgbClr val="000000"/>
                </a:solidFill>
                <a:latin typeface="Arial" panose="020B0604020202020204" pitchFamily="34" charset="0"/>
                <a:ea typeface="华文中宋" panose="02010600040101010101" pitchFamily="2" charset="-122"/>
              </a:endParaRPr>
            </a:p>
          </p:txBody>
        </p:sp>
      </p:grpSp>
      <p:grpSp>
        <p:nvGrpSpPr>
          <p:cNvPr id="44" name="组合 10"/>
          <p:cNvGrpSpPr>
            <a:grpSpLocks/>
          </p:cNvGrpSpPr>
          <p:nvPr/>
        </p:nvGrpSpPr>
        <p:grpSpPr bwMode="auto">
          <a:xfrm>
            <a:off x="7106977" y="1058778"/>
            <a:ext cx="1904859" cy="2365421"/>
            <a:chOff x="-42862" y="124549"/>
            <a:chExt cx="2058987" cy="2207488"/>
          </a:xfrm>
        </p:grpSpPr>
        <p:sp>
          <p:nvSpPr>
            <p:cNvPr id="45" name="Rectangle 5"/>
            <p:cNvSpPr>
              <a:spLocks noChangeArrowheads="1"/>
            </p:cNvSpPr>
            <p:nvPr/>
          </p:nvSpPr>
          <p:spPr bwMode="auto">
            <a:xfrm>
              <a:off x="1" y="124549"/>
              <a:ext cx="2016124" cy="2207488"/>
            </a:xfrm>
            <a:prstGeom prst="rect">
              <a:avLst/>
            </a:prstGeom>
            <a:gradFill rotWithShape="1">
              <a:gsLst>
                <a:gs pos="0">
                  <a:srgbClr val="747474"/>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46" name="Rectangle 18"/>
            <p:cNvSpPr>
              <a:spLocks noChangeArrowheads="1"/>
            </p:cNvSpPr>
            <p:nvPr/>
          </p:nvSpPr>
          <p:spPr bwMode="auto">
            <a:xfrm>
              <a:off x="-42862" y="154365"/>
              <a:ext cx="2058987" cy="214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r>
                <a:rPr lang="zh-CN" altLang="en-US" sz="1600" b="1" dirty="0">
                  <a:solidFill>
                    <a:srgbClr val="000000"/>
                  </a:solidFill>
                  <a:latin typeface="+mj-lt"/>
                  <a:sym typeface="宋体" panose="02010600030101010101" pitchFamily="2" charset="-122"/>
                </a:rPr>
                <a:t>用</a:t>
              </a:r>
              <a:r>
                <a:rPr lang="en-US" altLang="zh-CN" sz="1600" b="1" dirty="0" err="1">
                  <a:solidFill>
                    <a:srgbClr val="000000"/>
                  </a:solidFill>
                  <a:latin typeface="+mj-lt"/>
                </a:rPr>
                <a:t>AHP</a:t>
              </a:r>
              <a:r>
                <a:rPr lang="zh-CN" altLang="en-US" sz="1600" b="1" dirty="0">
                  <a:solidFill>
                    <a:srgbClr val="000000"/>
                  </a:solidFill>
                  <a:latin typeface="+mj-lt"/>
                  <a:sym typeface="宋体" panose="02010600030101010101" pitchFamily="2" charset="-122"/>
                </a:rPr>
                <a:t>解决多指标决策问题的步骤是：</a:t>
              </a:r>
              <a:r>
                <a:rPr lang="en-US" altLang="zh-CN" sz="1600" b="1" dirty="0">
                  <a:solidFill>
                    <a:srgbClr val="000000"/>
                  </a:solidFill>
                  <a:latin typeface="+mj-lt"/>
                </a:rPr>
                <a:t>1) </a:t>
              </a:r>
              <a:r>
                <a:rPr lang="zh-CN" altLang="en-US" sz="1600" b="1" dirty="0">
                  <a:solidFill>
                    <a:srgbClr val="000000"/>
                  </a:solidFill>
                  <a:latin typeface="+mj-lt"/>
                  <a:sym typeface="宋体" panose="02010600030101010101" pitchFamily="2" charset="-122"/>
                </a:rPr>
                <a:t>问题分解，构建</a:t>
              </a:r>
              <a:r>
                <a:rPr lang="en-US" altLang="zh-CN" sz="1600" b="1" dirty="0" err="1">
                  <a:solidFill>
                    <a:srgbClr val="000000"/>
                  </a:solidFill>
                  <a:latin typeface="+mj-lt"/>
                </a:rPr>
                <a:t>AHP</a:t>
              </a:r>
              <a:r>
                <a:rPr lang="zh-CN" altLang="en-US" sz="1600" b="1" dirty="0">
                  <a:solidFill>
                    <a:srgbClr val="000000"/>
                  </a:solidFill>
                  <a:latin typeface="+mj-lt"/>
                  <a:sym typeface="宋体" panose="02010600030101010101" pitchFamily="2" charset="-122"/>
                </a:rPr>
                <a:t>层次；</a:t>
              </a:r>
              <a:r>
                <a:rPr lang="en-US" altLang="zh-CN" sz="1600" b="1" dirty="0">
                  <a:solidFill>
                    <a:srgbClr val="000000"/>
                  </a:solidFill>
                  <a:latin typeface="+mj-lt"/>
                </a:rPr>
                <a:t>2) </a:t>
              </a:r>
              <a:r>
                <a:rPr lang="zh-CN" altLang="en-US" sz="1600" b="1" dirty="0">
                  <a:solidFill>
                    <a:srgbClr val="000000"/>
                  </a:solidFill>
                  <a:latin typeface="+mj-lt"/>
                  <a:sym typeface="宋体" panose="02010600030101010101" pitchFamily="2" charset="-122"/>
                </a:rPr>
                <a:t>构建比较矩阵</a:t>
              </a:r>
              <a:r>
                <a:rPr lang="en-US" altLang="zh-CN" sz="1600" b="1" dirty="0">
                  <a:solidFill>
                    <a:srgbClr val="000000"/>
                  </a:solidFill>
                  <a:latin typeface="+mj-lt"/>
                </a:rPr>
                <a:t>M</a:t>
              </a:r>
              <a:r>
                <a:rPr lang="zh-CN" altLang="en-US" sz="1600" b="1" dirty="0">
                  <a:solidFill>
                    <a:srgbClr val="000000"/>
                  </a:solidFill>
                  <a:latin typeface="+mj-lt"/>
                  <a:sym typeface="宋体" panose="02010600030101010101" pitchFamily="2" charset="-122"/>
                </a:rPr>
                <a:t>；</a:t>
              </a:r>
              <a:r>
                <a:rPr lang="en-US" altLang="zh-CN" sz="1600" b="1" dirty="0">
                  <a:solidFill>
                    <a:srgbClr val="000000"/>
                  </a:solidFill>
                  <a:latin typeface="+mj-lt"/>
                </a:rPr>
                <a:t>3)</a:t>
              </a:r>
              <a:r>
                <a:rPr lang="zh-CN" altLang="en-US" sz="1600" b="1" dirty="0">
                  <a:solidFill>
                    <a:srgbClr val="000000"/>
                  </a:solidFill>
                  <a:latin typeface="+mj-lt"/>
                  <a:sym typeface="宋体" panose="02010600030101010101" pitchFamily="2" charset="-122"/>
                </a:rPr>
                <a:t>用极差比较法构建判断矩阵</a:t>
              </a:r>
              <a:r>
                <a:rPr lang="en-US" altLang="zh-CN" sz="1600" b="1" dirty="0">
                  <a:solidFill>
                    <a:srgbClr val="000000"/>
                  </a:solidFill>
                  <a:latin typeface="+mj-lt"/>
                </a:rPr>
                <a:t>C</a:t>
              </a:r>
              <a:r>
                <a:rPr lang="zh-CN" altLang="en-US" sz="1600" b="1" dirty="0">
                  <a:solidFill>
                    <a:srgbClr val="000000"/>
                  </a:solidFill>
                  <a:latin typeface="+mj-lt"/>
                  <a:sym typeface="宋体" panose="02010600030101010101" pitchFamily="2" charset="-122"/>
                </a:rPr>
                <a:t>；</a:t>
              </a:r>
              <a:r>
                <a:rPr lang="en-US" altLang="zh-CN" sz="1600" b="1" dirty="0">
                  <a:solidFill>
                    <a:srgbClr val="000000"/>
                  </a:solidFill>
                  <a:latin typeface="+mj-lt"/>
                </a:rPr>
                <a:t>4)</a:t>
              </a:r>
              <a:r>
                <a:rPr lang="zh-CN" altLang="en-US" sz="1600" b="1" dirty="0">
                  <a:solidFill>
                    <a:srgbClr val="000000"/>
                  </a:solidFill>
                  <a:latin typeface="+mj-lt"/>
                  <a:sym typeface="宋体" panose="02010600030101010101" pitchFamily="2" charset="-122"/>
                </a:rPr>
                <a:t>一致性验证</a:t>
              </a:r>
              <a:endParaRPr lang="zh-CN" altLang="en-US" sz="1600" b="1" dirty="0">
                <a:solidFill>
                  <a:srgbClr val="000000"/>
                </a:solidFill>
                <a:latin typeface="+mj-lt"/>
                <a:ea typeface="华文中宋" panose="02010600040101010101" pitchFamily="2" charset="-122"/>
                <a:sym typeface="华文中宋" panose="02010600040101010101" pitchFamily="2" charset="-122"/>
              </a:endParaRPr>
            </a:p>
          </p:txBody>
        </p:sp>
      </p:grpSp>
      <p:grpSp>
        <p:nvGrpSpPr>
          <p:cNvPr id="47" name="组合 5"/>
          <p:cNvGrpSpPr>
            <a:grpSpLocks/>
          </p:cNvGrpSpPr>
          <p:nvPr/>
        </p:nvGrpSpPr>
        <p:grpSpPr bwMode="auto">
          <a:xfrm>
            <a:off x="7153017" y="3388796"/>
            <a:ext cx="1858819" cy="1833562"/>
            <a:chOff x="0" y="0"/>
            <a:chExt cx="1858953" cy="1832785"/>
          </a:xfrm>
        </p:grpSpPr>
        <p:sp>
          <p:nvSpPr>
            <p:cNvPr id="48" name="AutoShape 15"/>
            <p:cNvSpPr>
              <a:spLocks noChangeArrowheads="1"/>
            </p:cNvSpPr>
            <p:nvPr/>
          </p:nvSpPr>
          <p:spPr bwMode="auto">
            <a:xfrm>
              <a:off x="0" y="0"/>
              <a:ext cx="1858953" cy="1832785"/>
            </a:xfrm>
            <a:prstGeom prst="bevel">
              <a:avLst>
                <a:gd name="adj" fmla="val 2477"/>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49" name="矩形 3"/>
            <p:cNvSpPr>
              <a:spLocks noChangeArrowheads="1"/>
            </p:cNvSpPr>
            <p:nvPr/>
          </p:nvSpPr>
          <p:spPr bwMode="auto">
            <a:xfrm>
              <a:off x="135404" y="504025"/>
              <a:ext cx="172354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2000" b="1" dirty="0">
                  <a:solidFill>
                    <a:srgbClr val="000000"/>
                  </a:solidFill>
                  <a:latin typeface="Arial" panose="020B0604020202020204" pitchFamily="34" charset="0"/>
                  <a:ea typeface="华文中宋" panose="02010600040101010101" pitchFamily="2" charset="-122"/>
                </a:rPr>
                <a:t>层次分析技术</a:t>
              </a:r>
              <a:endParaRPr lang="en-US" altLang="zh-CN" sz="2000" b="1" dirty="0">
                <a:solidFill>
                  <a:srgbClr val="000000"/>
                </a:solidFill>
                <a:latin typeface="Arial" panose="020B0604020202020204" pitchFamily="34" charset="0"/>
                <a:ea typeface="华文中宋" panose="02010600040101010101" pitchFamily="2" charset="-122"/>
              </a:endParaRPr>
            </a:p>
            <a:p>
              <a:pPr algn="ctr" eaLnBrk="1" hangingPunct="1">
                <a:spcBef>
                  <a:spcPct val="50000"/>
                </a:spcBef>
                <a:buFont typeface="Arial" panose="020B0604020202020204" pitchFamily="34" charset="0"/>
                <a:buNone/>
              </a:pPr>
              <a:r>
                <a:rPr lang="zh-CN" altLang="en-US" sz="2000" b="1" dirty="0">
                  <a:solidFill>
                    <a:srgbClr val="000000"/>
                  </a:solidFill>
                  <a:latin typeface="Arial" panose="020B0604020202020204" pitchFamily="34" charset="0"/>
                  <a:ea typeface="华文中宋" panose="02010600040101010101" pitchFamily="2" charset="-122"/>
                </a:rPr>
                <a:t>（</a:t>
              </a:r>
              <a:r>
                <a:rPr lang="en-US" altLang="zh-CN" sz="2000" b="1" dirty="0" err="1">
                  <a:solidFill>
                    <a:srgbClr val="000000"/>
                  </a:solidFill>
                  <a:latin typeface="+mj-lt"/>
                  <a:ea typeface="华文中宋" panose="02010600040101010101" pitchFamily="2" charset="-122"/>
                </a:rPr>
                <a:t>AHP</a:t>
              </a:r>
              <a:r>
                <a:rPr lang="zh-CN" altLang="en-US" sz="2000" b="1" dirty="0">
                  <a:solidFill>
                    <a:srgbClr val="000000"/>
                  </a:solidFill>
                  <a:latin typeface="Arial" panose="020B0604020202020204" pitchFamily="34" charset="0"/>
                  <a:ea typeface="华文中宋" panose="02010600040101010101" pitchFamily="2" charset="-122"/>
                </a:rPr>
                <a:t>）</a:t>
              </a:r>
            </a:p>
          </p:txBody>
        </p:sp>
      </p:grpSp>
      <p:sp>
        <p:nvSpPr>
          <p:cNvPr id="23" name="标题 1"/>
          <p:cNvSpPr txBox="1">
            <a:spLocks/>
          </p:cNvSpPr>
          <p:nvPr/>
        </p:nvSpPr>
        <p:spPr>
          <a:xfrm>
            <a:off x="1101269" y="270823"/>
            <a:ext cx="6422095" cy="4826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altLang="zh-CN" dirty="0" smtClean="0"/>
              <a:t>2.2 </a:t>
            </a:r>
            <a:r>
              <a:rPr lang="zh-CN" altLang="en-US" dirty="0" smtClean="0"/>
              <a:t>其他理论基础</a:t>
            </a:r>
            <a:endParaRPr lang="zh-CN" altLang="en-US" dirty="0"/>
          </a:p>
        </p:txBody>
      </p:sp>
    </p:spTree>
    <p:extLst>
      <p:ext uri="{BB962C8B-B14F-4D97-AF65-F5344CB8AC3E}">
        <p14:creationId xmlns:p14="http://schemas.microsoft.com/office/powerpoint/2010/main" val="129108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ppt_x"/>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ppt_x"/>
                                          </p:val>
                                        </p:tav>
                                        <p:tav tm="100000">
                                          <p:val>
                                            <p:strVal val="#ppt_x"/>
                                          </p:val>
                                        </p:tav>
                                      </p:tavLst>
                                    </p:anim>
                                    <p:anim calcmode="lin" valueType="num">
                                      <p:cBhvr additive="base">
                                        <p:cTn id="4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638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5"/>
          <p:cNvSpPr>
            <a:spLocks noChangeArrowheads="1"/>
          </p:cNvSpPr>
          <p:nvPr/>
        </p:nvSpPr>
        <p:spPr bwMode="auto">
          <a:xfrm>
            <a:off x="0" y="928301"/>
            <a:ext cx="2231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1pPr>
            <a:lvl2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2pPr>
            <a:lvl3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3pPr>
            <a:lvl4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4pPr>
            <a:lvl5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5pPr>
            <a:lvl6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6pPr>
            <a:lvl7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7pPr>
            <a:lvl8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8pPr>
            <a:lvl9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882900" algn="ctr"/>
                <a:tab pos="5765800" algn="r"/>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58" name="表格 57"/>
              <p:cNvGraphicFramePr>
                <a:graphicFrameLocks noGrp="1"/>
              </p:cNvGraphicFramePr>
              <p:nvPr>
                <p:extLst>
                  <p:ext uri="{D42A27DB-BD31-4B8C-83A1-F6EECF244321}">
                    <p14:modId xmlns:p14="http://schemas.microsoft.com/office/powerpoint/2010/main" val="2431490865"/>
                  </p:ext>
                </p:extLst>
              </p:nvPr>
            </p:nvGraphicFramePr>
            <p:xfrm>
              <a:off x="1568737" y="879181"/>
              <a:ext cx="8383337" cy="2208699"/>
            </p:xfrm>
            <a:graphic>
              <a:graphicData uri="http://schemas.openxmlformats.org/drawingml/2006/table">
                <a:tbl>
                  <a:tblPr firstRow="1" firstCol="1" bandRow="1">
                    <a:tableStyleId>{5C22544A-7EE6-4342-B048-85BDC9FD1C3A}</a:tableStyleId>
                  </a:tblPr>
                  <a:tblGrid>
                    <a:gridCol w="2040913"/>
                    <a:gridCol w="3241646"/>
                    <a:gridCol w="3100778"/>
                  </a:tblGrid>
                  <a:tr h="593900">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用户满意度</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推荐</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algn="ctr" defTabSz="914400" rtl="0" eaLnBrk="1" latinLnBrk="0" hangingPunct="1">
                            <a:lnSpc>
                              <a:spcPct val="150000"/>
                            </a:lnSpc>
                            <a:spcAft>
                              <a:spcPts val="0"/>
                            </a:spcAft>
                          </a:pPr>
                          <a14:m>
                            <m:oMathPara xmlns:m="http://schemas.openxmlformats.org/officeDocument/2006/math">
                              <m:oMathParaPr>
                                <m:jc m:val="centerGroup"/>
                              </m:oMathParaPr>
                              <m:oMath xmlns:m="http://schemas.openxmlformats.org/officeDocument/2006/math">
                                <m:r>
                                  <a:rPr lang="zh-CN" sz="1800" b="1" kern="1200">
                                    <a:solidFill>
                                      <a:schemeClr val="lt1"/>
                                    </a:solidFill>
                                    <a:effectLst/>
                                    <a:latin typeface="Cambria Math" panose="02040503050406030204" pitchFamily="18" charset="0"/>
                                    <a:ea typeface="宋体" panose="02010600030101010101" pitchFamily="2" charset="-122"/>
                                    <a:cs typeface="+mn-cs"/>
                                  </a:rPr>
                                  <m:t>不推荐</m:t>
                                </m:r>
                              </m:oMath>
                            </m:oMathPara>
                          </a14:m>
                          <a:endParaRPr lang="zh-CN" sz="1800" b="1" kern="1200" dirty="0">
                            <a:solidFill>
                              <a:schemeClr val="lt1"/>
                            </a:solidFill>
                            <a:effectLst/>
                            <a:latin typeface="宋体" panose="02010600030101010101" pitchFamily="2" charset="-122"/>
                            <a:ea typeface="宋体" panose="02010600030101010101" pitchFamily="2" charset="-122"/>
                            <a:cs typeface="+mn-cs"/>
                          </a:endParaRPr>
                        </a:p>
                      </a:txBody>
                      <a:tcPr marL="68580" marR="68580" marT="0" marB="0" anchor="ctr"/>
                    </a:tc>
                  </a:tr>
                  <a:tr h="522727">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满意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800" dirty="0" smtClean="0">
                              <a:effectLst/>
                            </a:rPr>
                            <a:t>True-Hit  (</a:t>
                          </a:r>
                          <a:r>
                            <a:rPr lang="en-US" altLang="zh-CN" sz="1800" i="1" kern="1200" dirty="0" smtClean="0">
                              <a:solidFill>
                                <a:schemeClr val="dk1"/>
                              </a:solidFill>
                              <a:effectLst/>
                              <a:latin typeface="+mn-lt"/>
                              <a:ea typeface="+mn-ea"/>
                              <a:cs typeface="+mn-cs"/>
                            </a:rPr>
                            <a:t>N</a:t>
                          </a:r>
                          <a:r>
                            <a:rPr lang="en-US" altLang="zh-CN" sz="1800" i="1" kern="1200" baseline="-25000" dirty="0" smtClean="0">
                              <a:solidFill>
                                <a:schemeClr val="dk1"/>
                              </a:solidFill>
                              <a:effectLst/>
                              <a:latin typeface="+mn-lt"/>
                              <a:ea typeface="+mn-ea"/>
                              <a:cs typeface="+mn-cs"/>
                            </a:rPr>
                            <a:t>th</a:t>
                          </a:r>
                          <a:r>
                            <a:rPr lang="en-US" sz="1800" dirty="0" smtClean="0">
                              <a:effectLst/>
                            </a:rPr>
                            <a:t>)</a:t>
                          </a:r>
                          <a:endParaRPr lang="zh-CN" sz="1800" i="1"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800" dirty="0" smtClean="0">
                              <a:effectLst/>
                            </a:rPr>
                            <a:t>False-Hit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fh</a:t>
                          </a:r>
                          <a:r>
                            <a:rPr lang="en-US" sz="1800" dirty="0" smtClean="0">
                              <a:effectLst/>
                            </a:rPr>
                            <a:t>)</a:t>
                          </a:r>
                          <a:endParaRPr lang="zh-CN" sz="18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r>
                  <a:tr h="522727">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不满意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effectLst/>
                            </a:rPr>
                            <a:t>True-Not-Hit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tnh</a:t>
                          </a:r>
                          <a:r>
                            <a:rPr lang="en-US" sz="1800" dirty="0" smtClean="0">
                              <a:effectLst/>
                            </a:rPr>
                            <a:t>)</a:t>
                          </a:r>
                          <a:endParaRPr lang="zh-CN" altLang="zh-CN" sz="1800" kern="1200" dirty="0">
                            <a:solidFill>
                              <a:schemeClr val="dk1"/>
                            </a:solidFill>
                            <a:effectLst/>
                            <a:latin typeface="+mn-lt"/>
                            <a:ea typeface="+mn-ea"/>
                            <a:cs typeface="+mn-cs"/>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800" dirty="0" smtClean="0">
                              <a:effectLst/>
                            </a:rPr>
                            <a:t>False-Not-Hit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fnh</a:t>
                          </a:r>
                          <a:r>
                            <a:rPr lang="en-US" sz="1800" dirty="0" smtClean="0">
                              <a:effectLst/>
                            </a:rPr>
                            <a:t>)</a:t>
                          </a:r>
                          <a:endParaRPr lang="zh-CN" sz="18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r>
                  <a:tr h="569345">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cs typeface="Times New Roman" panose="02020603050405020304" pitchFamily="18" charset="0"/>
                            </a:rPr>
                            <a:t>总数量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th</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tnh</a:t>
                          </a:r>
                          <a:endParaRPr lang="zh-CN" altLang="zh-CN" sz="1800" kern="1200" dirty="0">
                            <a:solidFill>
                              <a:schemeClr val="dk1"/>
                            </a:solidFill>
                            <a:effectLst/>
                            <a:latin typeface="+mn-lt"/>
                            <a:ea typeface="+mn-ea"/>
                            <a:cs typeface="+mn-cs"/>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fh</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fnh</a:t>
                          </a:r>
                          <a:endParaRPr lang="zh-CN" altLang="zh-CN" sz="1800" kern="1200" dirty="0" smtClean="0">
                            <a:solidFill>
                              <a:schemeClr val="dk1"/>
                            </a:solidFill>
                            <a:effectLst/>
                            <a:latin typeface="+mn-lt"/>
                            <a:ea typeface="+mn-ea"/>
                            <a:cs typeface="+mn-cs"/>
                          </a:endParaRPr>
                        </a:p>
                      </a:txBody>
                      <a:tcPr marL="68580" marR="68580" marT="0" marB="0" anchor="ctr"/>
                    </a:tc>
                  </a:tr>
                </a:tbl>
              </a:graphicData>
            </a:graphic>
          </p:graphicFrame>
        </mc:Choice>
        <mc:Fallback xmlns="">
          <p:graphicFrame>
            <p:nvGraphicFramePr>
              <p:cNvPr id="58" name="表格 57"/>
              <p:cNvGraphicFramePr>
                <a:graphicFrameLocks noGrp="1"/>
              </p:cNvGraphicFramePr>
              <p:nvPr>
                <p:extLst>
                  <p:ext uri="{D42A27DB-BD31-4B8C-83A1-F6EECF244321}">
                    <p14:modId xmlns:p14="http://schemas.microsoft.com/office/powerpoint/2010/main" val="2431490865"/>
                  </p:ext>
                </p:extLst>
              </p:nvPr>
            </p:nvGraphicFramePr>
            <p:xfrm>
              <a:off x="1568737" y="879181"/>
              <a:ext cx="8383337" cy="2208699"/>
            </p:xfrm>
            <a:graphic>
              <a:graphicData uri="http://schemas.openxmlformats.org/drawingml/2006/table">
                <a:tbl>
                  <a:tblPr firstRow="1" firstCol="1" bandRow="1">
                    <a:tableStyleId>{5C22544A-7EE6-4342-B048-85BDC9FD1C3A}</a:tableStyleId>
                  </a:tblPr>
                  <a:tblGrid>
                    <a:gridCol w="2040913"/>
                    <a:gridCol w="3241646"/>
                    <a:gridCol w="3100778"/>
                  </a:tblGrid>
                  <a:tr h="593900">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用户满意度</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推荐</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endParaRPr lang="zh-CN"/>
                        </a:p>
                      </a:txBody>
                      <a:tcPr marL="68580" marR="68580" marT="0" marB="0" anchor="ctr">
                        <a:blipFill rotWithShape="0">
                          <a:blip r:embed="rId3"/>
                          <a:stretch>
                            <a:fillRect l="-170530" t="-1020" r="-786" b="-273469"/>
                          </a:stretch>
                        </a:blipFill>
                      </a:tcPr>
                    </a:tc>
                  </a:tr>
                  <a:tr h="522727">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满意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800" dirty="0" smtClean="0">
                              <a:effectLst/>
                            </a:rPr>
                            <a:t>True-Hit  (</a:t>
                          </a:r>
                          <a:r>
                            <a:rPr lang="en-US" altLang="zh-CN" sz="1800" i="1" kern="1200" dirty="0" smtClean="0">
                              <a:solidFill>
                                <a:schemeClr val="dk1"/>
                              </a:solidFill>
                              <a:effectLst/>
                              <a:latin typeface="+mn-lt"/>
                              <a:ea typeface="+mn-ea"/>
                              <a:cs typeface="+mn-cs"/>
                            </a:rPr>
                            <a:t>N</a:t>
                          </a:r>
                          <a:r>
                            <a:rPr lang="en-US" altLang="zh-CN" sz="1800" i="1" kern="1200" baseline="-25000" dirty="0" smtClean="0">
                              <a:solidFill>
                                <a:schemeClr val="dk1"/>
                              </a:solidFill>
                              <a:effectLst/>
                              <a:latin typeface="+mn-lt"/>
                              <a:ea typeface="+mn-ea"/>
                              <a:cs typeface="+mn-cs"/>
                            </a:rPr>
                            <a:t>th</a:t>
                          </a:r>
                          <a:r>
                            <a:rPr lang="en-US" sz="1800" dirty="0" smtClean="0">
                              <a:effectLst/>
                            </a:rPr>
                            <a:t>)</a:t>
                          </a:r>
                          <a:endParaRPr lang="zh-CN" sz="1800" i="1"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800" dirty="0" smtClean="0">
                              <a:effectLst/>
                            </a:rPr>
                            <a:t>False-Hit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fh</a:t>
                          </a:r>
                          <a:r>
                            <a:rPr lang="en-US" sz="1800" dirty="0" smtClean="0">
                              <a:effectLst/>
                            </a:rPr>
                            <a:t>)</a:t>
                          </a:r>
                          <a:endParaRPr lang="zh-CN" sz="18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r>
                  <a:tr h="522727">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不满意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effectLst/>
                            </a:rPr>
                            <a:t>True-Not-Hit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tnh</a:t>
                          </a:r>
                          <a:r>
                            <a:rPr lang="en-US" sz="1800" dirty="0" smtClean="0">
                              <a:effectLst/>
                            </a:rPr>
                            <a:t>)</a:t>
                          </a:r>
                          <a:endParaRPr lang="zh-CN" altLang="zh-CN" sz="1800" kern="1200" dirty="0">
                            <a:solidFill>
                              <a:schemeClr val="dk1"/>
                            </a:solidFill>
                            <a:effectLst/>
                            <a:latin typeface="+mn-lt"/>
                            <a:ea typeface="+mn-ea"/>
                            <a:cs typeface="+mn-cs"/>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800" dirty="0" smtClean="0">
                              <a:effectLst/>
                            </a:rPr>
                            <a:t>False-Not-Hit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fnh</a:t>
                          </a:r>
                          <a:r>
                            <a:rPr lang="en-US" sz="1800" dirty="0" smtClean="0">
                              <a:effectLst/>
                            </a:rPr>
                            <a:t>)</a:t>
                          </a:r>
                          <a:endParaRPr lang="zh-CN" sz="18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r>
                  <a:tr h="569345">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cs typeface="Times New Roman" panose="02020603050405020304" pitchFamily="18" charset="0"/>
                            </a:rPr>
                            <a:t>总数量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th</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tnh</a:t>
                          </a:r>
                          <a:endParaRPr lang="zh-CN" altLang="zh-CN" sz="1800" kern="1200" dirty="0">
                            <a:solidFill>
                              <a:schemeClr val="dk1"/>
                            </a:solidFill>
                            <a:effectLst/>
                            <a:latin typeface="+mn-lt"/>
                            <a:ea typeface="+mn-ea"/>
                            <a:cs typeface="+mn-cs"/>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fh</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fnh</a:t>
                          </a:r>
                          <a:endParaRPr lang="zh-CN" altLang="zh-CN" sz="1800" kern="1200" dirty="0" smtClean="0">
                            <a:solidFill>
                              <a:schemeClr val="dk1"/>
                            </a:solidFill>
                            <a:effectLst/>
                            <a:latin typeface="+mn-lt"/>
                            <a:ea typeface="+mn-ea"/>
                            <a:cs typeface="+mn-cs"/>
                          </a:endParaRPr>
                        </a:p>
                      </a:txBody>
                      <a:tcPr marL="68580" marR="68580" marT="0" marB="0" anchor="ctr"/>
                    </a:tc>
                  </a:tr>
                </a:tbl>
              </a:graphicData>
            </a:graphic>
          </p:graphicFrame>
        </mc:Fallback>
      </mc:AlternateContent>
      <p:sp>
        <p:nvSpPr>
          <p:cNvPr id="63" name="Rectangle 45"/>
          <p:cNvSpPr>
            <a:spLocks noChangeArrowheads="1"/>
          </p:cNvSpPr>
          <p:nvPr/>
        </p:nvSpPr>
        <p:spPr bwMode="auto">
          <a:xfrm>
            <a:off x="3993300" y="21049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5" name="Rectangle 47"/>
          <p:cNvSpPr>
            <a:spLocks noChangeArrowheads="1"/>
          </p:cNvSpPr>
          <p:nvPr/>
        </p:nvSpPr>
        <p:spPr bwMode="auto">
          <a:xfrm>
            <a:off x="6528391" y="21001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1" name="内容占位符 2"/>
          <p:cNvSpPr>
            <a:spLocks/>
          </p:cNvSpPr>
          <p:nvPr/>
        </p:nvSpPr>
        <p:spPr bwMode="black">
          <a:xfrm>
            <a:off x="1568737" y="2966854"/>
            <a:ext cx="34575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lnSpc>
                <a:spcPct val="120000"/>
              </a:lnSpc>
              <a:spcBef>
                <a:spcPct val="0"/>
              </a:spcBef>
              <a:buClr>
                <a:srgbClr val="FF0000"/>
              </a:buClr>
              <a:buFont typeface="Wingdings" panose="05000000000000000000" pitchFamily="2" charset="2"/>
              <a:buNone/>
            </a:pPr>
            <a:endParaRPr lang="zh-CN" altLang="en-US" sz="2400" b="0" dirty="0">
              <a:ea typeface="宋体" panose="02010600030101010101" pitchFamily="2" charset="-122"/>
            </a:endParaRPr>
          </a:p>
          <a:p>
            <a:pPr eaLnBrk="1" hangingPunct="1">
              <a:lnSpc>
                <a:spcPct val="120000"/>
              </a:lnSpc>
              <a:spcBef>
                <a:spcPct val="0"/>
              </a:spcBef>
              <a:buClr>
                <a:srgbClr val="FF0000"/>
              </a:buClr>
              <a:buFont typeface="Wingdings" panose="05000000000000000000" pitchFamily="2" charset="2"/>
              <a:buChar char="Ø"/>
            </a:pPr>
            <a:r>
              <a:rPr lang="en-US" altLang="zh-CN" sz="2000" b="0" dirty="0">
                <a:latin typeface="+mj-lt"/>
                <a:ea typeface="楷体_GB2312" panose="02010600030101010101" charset="-122"/>
              </a:rPr>
              <a:t>Precision</a:t>
            </a:r>
          </a:p>
          <a:p>
            <a:pPr eaLnBrk="1" hangingPunct="1">
              <a:lnSpc>
                <a:spcPct val="120000"/>
              </a:lnSpc>
              <a:spcBef>
                <a:spcPct val="0"/>
              </a:spcBef>
              <a:buClr>
                <a:srgbClr val="FF0000"/>
              </a:buClr>
              <a:buFont typeface="Wingdings" panose="05000000000000000000" pitchFamily="2" charset="2"/>
              <a:buChar char="Ø"/>
            </a:pPr>
            <a:endParaRPr lang="en-US" altLang="zh-CN" sz="2000" b="0" dirty="0">
              <a:latin typeface="+mj-lt"/>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r>
              <a:rPr lang="en-US" altLang="zh-CN" sz="2000" b="0" dirty="0">
                <a:latin typeface="+mj-lt"/>
                <a:ea typeface="楷体_GB2312" panose="02010600030101010101" charset="-122"/>
              </a:rPr>
              <a:t>Recall</a:t>
            </a:r>
          </a:p>
          <a:p>
            <a:pPr eaLnBrk="1" hangingPunct="1">
              <a:lnSpc>
                <a:spcPct val="120000"/>
              </a:lnSpc>
              <a:spcBef>
                <a:spcPct val="0"/>
              </a:spcBef>
              <a:buClr>
                <a:srgbClr val="FF0000"/>
              </a:buClr>
              <a:buFont typeface="Wingdings" panose="05000000000000000000" pitchFamily="2" charset="2"/>
              <a:buChar char="Ø"/>
            </a:pPr>
            <a:endParaRPr lang="en-US" altLang="zh-CN" sz="2000" b="0" dirty="0">
              <a:latin typeface="+mj-lt"/>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r>
              <a:rPr lang="en-US" altLang="zh-CN" sz="2000" b="0" dirty="0" smtClean="0">
                <a:latin typeface="+mj-lt"/>
                <a:ea typeface="楷体_GB2312" panose="02010600030101010101" charset="-122"/>
              </a:rPr>
              <a:t>F-measure</a:t>
            </a:r>
            <a:endParaRPr lang="en-US" altLang="zh-CN" sz="2000" b="0" dirty="0">
              <a:latin typeface="+mj-lt"/>
              <a:ea typeface="楷体_GB2312" panose="02010600030101010101" charset="-122"/>
            </a:endParaRPr>
          </a:p>
          <a:p>
            <a:pPr marL="0" indent="0" eaLnBrk="1" hangingPunct="1">
              <a:lnSpc>
                <a:spcPct val="120000"/>
              </a:lnSpc>
              <a:spcBef>
                <a:spcPct val="0"/>
              </a:spcBef>
              <a:buClr>
                <a:srgbClr val="FF0000"/>
              </a:buClr>
              <a:buNone/>
            </a:pPr>
            <a:endParaRPr lang="en-US" altLang="zh-CN" sz="2000" b="0" dirty="0">
              <a:latin typeface="+mj-lt"/>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r>
              <a:rPr lang="en-US" altLang="zh-CN" sz="2000" b="0" dirty="0" err="1" smtClean="0">
                <a:latin typeface="+mj-lt"/>
                <a:ea typeface="楷体_GB2312" panose="02010600030101010101" charset="-122"/>
              </a:rPr>
              <a:t>P@N</a:t>
            </a:r>
            <a:r>
              <a:rPr lang="en-US" altLang="zh-CN" sz="2000" b="0" dirty="0" smtClean="0">
                <a:latin typeface="+mj-lt"/>
                <a:ea typeface="楷体_GB2312" panose="02010600030101010101" charset="-122"/>
              </a:rPr>
              <a:t>(</a:t>
            </a:r>
            <a:r>
              <a:rPr lang="en-US" altLang="zh-CN" sz="2000" dirty="0">
                <a:latin typeface="+mj-lt"/>
              </a:rPr>
              <a:t>Precision at Position</a:t>
            </a:r>
            <a:r>
              <a:rPr lang="en-US" altLang="zh-CN" sz="2000" b="0" dirty="0" smtClean="0">
                <a:latin typeface="+mj-lt"/>
                <a:ea typeface="楷体_GB2312" panose="02010600030101010101" charset="-122"/>
              </a:rPr>
              <a:t>)</a:t>
            </a:r>
            <a:endParaRPr lang="en-US" altLang="zh-CN" sz="2000" b="0" dirty="0">
              <a:latin typeface="+mj-lt"/>
              <a:ea typeface="楷体_GB2312" panose="02010600030101010101" charset="-122"/>
            </a:endParaRPr>
          </a:p>
        </p:txBody>
      </p:sp>
      <p:graphicFrame>
        <p:nvGraphicFramePr>
          <p:cNvPr id="73" name="对象 72"/>
          <p:cNvGraphicFramePr>
            <a:graphicFrameLocks noChangeAspect="1"/>
          </p:cNvGraphicFramePr>
          <p:nvPr>
            <p:extLst>
              <p:ext uri="{D42A27DB-BD31-4B8C-83A1-F6EECF244321}">
                <p14:modId xmlns:p14="http://schemas.microsoft.com/office/powerpoint/2010/main" val="1184892386"/>
              </p:ext>
            </p:extLst>
          </p:nvPr>
        </p:nvGraphicFramePr>
        <p:xfrm>
          <a:off x="6984340" y="4045525"/>
          <a:ext cx="2161685" cy="705550"/>
        </p:xfrm>
        <a:graphic>
          <a:graphicData uri="http://schemas.openxmlformats.org/presentationml/2006/ole">
            <mc:AlternateContent xmlns:mc="http://schemas.openxmlformats.org/markup-compatibility/2006">
              <mc:Choice xmlns:v="urn:schemas-microsoft-com:vml" Requires="v">
                <p:oleObj spid="_x0000_s6729" name="Equation" r:id="rId4" imgW="1371600" imgH="444500" progId="Equation.DSMT4">
                  <p:embed/>
                </p:oleObj>
              </mc:Choice>
              <mc:Fallback>
                <p:oleObj name="Equation" r:id="rId4" imgW="1371600" imgH="444500" progId="Equation.DSMT4">
                  <p:embed/>
                  <p:pic>
                    <p:nvPicPr>
                      <p:cNvPr id="0" name="Object 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4340" y="4045525"/>
                        <a:ext cx="2161685" cy="705550"/>
                      </a:xfrm>
                      <a:prstGeom prst="rect">
                        <a:avLst/>
                      </a:prstGeom>
                      <a:noFill/>
                    </p:spPr>
                  </p:pic>
                </p:oleObj>
              </mc:Fallback>
            </mc:AlternateContent>
          </a:graphicData>
        </a:graphic>
      </p:graphicFrame>
      <p:graphicFrame>
        <p:nvGraphicFramePr>
          <p:cNvPr id="75" name="对象 74"/>
          <p:cNvGraphicFramePr>
            <a:graphicFrameLocks noChangeAspect="1"/>
          </p:cNvGraphicFramePr>
          <p:nvPr>
            <p:extLst>
              <p:ext uri="{D42A27DB-BD31-4B8C-83A1-F6EECF244321}">
                <p14:modId xmlns:p14="http://schemas.microsoft.com/office/powerpoint/2010/main" val="41832845"/>
              </p:ext>
            </p:extLst>
          </p:nvPr>
        </p:nvGraphicFramePr>
        <p:xfrm>
          <a:off x="6067707" y="4832748"/>
          <a:ext cx="4484045" cy="657660"/>
        </p:xfrm>
        <a:graphic>
          <a:graphicData uri="http://schemas.openxmlformats.org/presentationml/2006/ole">
            <mc:AlternateContent xmlns:mc="http://schemas.openxmlformats.org/markup-compatibility/2006">
              <mc:Choice xmlns:v="urn:schemas-microsoft-com:vml" Requires="v">
                <p:oleObj spid="_x0000_s6730" name="Equation" r:id="rId6" imgW="2857500" imgH="419100" progId="Equation.DSMT4">
                  <p:embed/>
                </p:oleObj>
              </mc:Choice>
              <mc:Fallback>
                <p:oleObj name="Equation" r:id="rId6" imgW="2857500" imgH="419100" progId="Equation.DSMT4">
                  <p:embed/>
                  <p:pic>
                    <p:nvPicPr>
                      <p:cNvPr id="0" name="Object 1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7707" y="4832748"/>
                        <a:ext cx="4484045" cy="657660"/>
                      </a:xfrm>
                      <a:prstGeom prst="rect">
                        <a:avLst/>
                      </a:prstGeom>
                      <a:noFill/>
                    </p:spPr>
                  </p:pic>
                </p:oleObj>
              </mc:Fallback>
            </mc:AlternateContent>
          </a:graphicData>
        </a:graphic>
      </p:graphicFrame>
      <p:sp>
        <p:nvSpPr>
          <p:cNvPr id="76" name="内容占位符 2"/>
          <p:cNvSpPr>
            <a:spLocks/>
          </p:cNvSpPr>
          <p:nvPr/>
        </p:nvSpPr>
        <p:spPr bwMode="black">
          <a:xfrm>
            <a:off x="6528391" y="3333896"/>
            <a:ext cx="34575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lnSpc>
                <a:spcPct val="120000"/>
              </a:lnSpc>
              <a:spcBef>
                <a:spcPct val="0"/>
              </a:spcBef>
              <a:buClr>
                <a:srgbClr val="FF0000"/>
              </a:buClr>
              <a:buFont typeface="Wingdings" panose="05000000000000000000" pitchFamily="2" charset="2"/>
              <a:buNone/>
            </a:pPr>
            <a:endParaRPr lang="zh-CN" altLang="en-US" sz="2400" b="0" dirty="0">
              <a:ea typeface="宋体" panose="02010600030101010101" pitchFamily="2" charset="-122"/>
            </a:endParaRPr>
          </a:p>
          <a:p>
            <a:pPr marL="0" indent="0" eaLnBrk="1" hangingPunct="1">
              <a:lnSpc>
                <a:spcPct val="120000"/>
              </a:lnSpc>
              <a:spcBef>
                <a:spcPct val="0"/>
              </a:spcBef>
              <a:buClr>
                <a:srgbClr val="FF0000"/>
              </a:buClr>
              <a:buNone/>
            </a:pPr>
            <a:endParaRPr lang="en-US" altLang="zh-CN" sz="2000" b="0" dirty="0">
              <a:latin typeface="楷体_GB2312" panose="02010600030101010101" charset="-122"/>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endParaRPr lang="en-US" altLang="zh-CN" sz="2000" b="0" dirty="0">
              <a:latin typeface="楷体_GB2312" panose="02010600030101010101" charset="-122"/>
              <a:ea typeface="楷体_GB2312" panose="02010600030101010101" charset="-122"/>
            </a:endParaRPr>
          </a:p>
          <a:p>
            <a:pPr marL="0" indent="0" eaLnBrk="1" hangingPunct="1">
              <a:lnSpc>
                <a:spcPct val="120000"/>
              </a:lnSpc>
              <a:spcBef>
                <a:spcPct val="0"/>
              </a:spcBef>
              <a:buClr>
                <a:srgbClr val="FF0000"/>
              </a:buClr>
              <a:buNone/>
            </a:pPr>
            <a:endParaRPr lang="en-US" altLang="zh-CN" sz="2000" b="0" dirty="0">
              <a:latin typeface="楷体_GB2312" panose="02010600030101010101" charset="-122"/>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endParaRPr lang="en-US" altLang="zh-CN" sz="2000" b="0" dirty="0">
              <a:latin typeface="楷体_GB2312" panose="02010600030101010101" charset="-122"/>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endParaRPr lang="en-US" altLang="zh-CN" sz="2000" b="0" dirty="0">
              <a:latin typeface="楷体_GB2312" panose="02010600030101010101" charset="-122"/>
              <a:ea typeface="楷体_GB2312" panose="02010600030101010101" charset="-122"/>
            </a:endParaRPr>
          </a:p>
        </p:txBody>
      </p:sp>
      <p:graphicFrame>
        <p:nvGraphicFramePr>
          <p:cNvPr id="77" name="对象 76"/>
          <p:cNvGraphicFramePr>
            <a:graphicFrameLocks noChangeAspect="1"/>
          </p:cNvGraphicFramePr>
          <p:nvPr>
            <p:extLst>
              <p:ext uri="{D42A27DB-BD31-4B8C-83A1-F6EECF244321}">
                <p14:modId xmlns:p14="http://schemas.microsoft.com/office/powerpoint/2010/main" val="3447451937"/>
              </p:ext>
            </p:extLst>
          </p:nvPr>
        </p:nvGraphicFramePr>
        <p:xfrm>
          <a:off x="6882812" y="3289671"/>
          <a:ext cx="2386014" cy="642938"/>
        </p:xfrm>
        <a:graphic>
          <a:graphicData uri="http://schemas.openxmlformats.org/presentationml/2006/ole">
            <mc:AlternateContent xmlns:mc="http://schemas.openxmlformats.org/markup-compatibility/2006">
              <mc:Choice xmlns:v="urn:schemas-microsoft-com:vml" Requires="v">
                <p:oleObj spid="_x0000_s6731" name="Equation" r:id="rId8" imgW="1587500" imgH="431800" progId="Equation.DSMT4">
                  <p:embed/>
                </p:oleObj>
              </mc:Choice>
              <mc:Fallback>
                <p:oleObj name="Equation" r:id="rId8" imgW="1587500" imgH="431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2812" y="3289671"/>
                        <a:ext cx="2386014" cy="642938"/>
                      </a:xfrm>
                      <a:prstGeom prst="rect">
                        <a:avLst/>
                      </a:prstGeom>
                      <a:noFill/>
                    </p:spPr>
                  </p:pic>
                </p:oleObj>
              </mc:Fallback>
            </mc:AlternateContent>
          </a:graphicData>
        </a:graphic>
      </p:graphicFrame>
      <p:graphicFrame>
        <p:nvGraphicFramePr>
          <p:cNvPr id="79" name="对象 78"/>
          <p:cNvGraphicFramePr>
            <a:graphicFrameLocks noChangeAspect="1"/>
          </p:cNvGraphicFramePr>
          <p:nvPr>
            <p:extLst>
              <p:ext uri="{D42A27DB-BD31-4B8C-83A1-F6EECF244321}">
                <p14:modId xmlns:p14="http://schemas.microsoft.com/office/powerpoint/2010/main" val="3244488881"/>
              </p:ext>
            </p:extLst>
          </p:nvPr>
        </p:nvGraphicFramePr>
        <p:xfrm>
          <a:off x="7148106" y="5576336"/>
          <a:ext cx="1995898" cy="699417"/>
        </p:xfrm>
        <a:graphic>
          <a:graphicData uri="http://schemas.openxmlformats.org/presentationml/2006/ole">
            <mc:AlternateContent xmlns:mc="http://schemas.openxmlformats.org/markup-compatibility/2006">
              <mc:Choice xmlns:v="urn:schemas-microsoft-com:vml" Requires="v">
                <p:oleObj spid="_x0000_s6732" name="Equation" r:id="rId10" imgW="1117115" imgH="393529" progId="Equation.DSMT4">
                  <p:embed/>
                </p:oleObj>
              </mc:Choice>
              <mc:Fallback>
                <p:oleObj name="Equation" r:id="rId10" imgW="1117115" imgH="393529" progId="Equation.DSMT4">
                  <p:embed/>
                  <p:pic>
                    <p:nvPicPr>
                      <p:cNvPr id="0" name="Object 1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48106" y="5576336"/>
                        <a:ext cx="1995898" cy="699417"/>
                      </a:xfrm>
                      <a:prstGeom prst="rect">
                        <a:avLst/>
                      </a:prstGeom>
                      <a:noFill/>
                    </p:spPr>
                  </p:pic>
                </p:oleObj>
              </mc:Fallback>
            </mc:AlternateContent>
          </a:graphicData>
        </a:graphic>
      </p:graphicFrame>
      <p:sp>
        <p:nvSpPr>
          <p:cNvPr id="42" name="标题 1"/>
          <p:cNvSpPr>
            <a:spLocks noGrp="1"/>
          </p:cNvSpPr>
          <p:nvPr>
            <p:ph type="title"/>
          </p:nvPr>
        </p:nvSpPr>
        <p:spPr>
          <a:xfrm>
            <a:off x="1101269" y="270823"/>
            <a:ext cx="6422095" cy="482670"/>
          </a:xfrm>
        </p:spPr>
        <p:txBody>
          <a:bodyPr>
            <a:noAutofit/>
          </a:bodyPr>
          <a:lstStyle/>
          <a:p>
            <a:r>
              <a:rPr lang="en-US" altLang="zh-CN" dirty="0" smtClean="0"/>
              <a:t>2.3 </a:t>
            </a:r>
            <a:r>
              <a:rPr lang="zh-CN" altLang="en-US" dirty="0" smtClean="0"/>
              <a:t>评价指标</a:t>
            </a:r>
            <a:endParaRPr lang="zh-CN" altLang="en-US" dirty="0"/>
          </a:p>
        </p:txBody>
      </p:sp>
    </p:spTree>
    <p:extLst>
      <p:ext uri="{BB962C8B-B14F-4D97-AF65-F5344CB8AC3E}">
        <p14:creationId xmlns:p14="http://schemas.microsoft.com/office/powerpoint/2010/main" val="332865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nodeType="with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fade">
                                      <p:cBhvr>
                                        <p:cTn id="26" dur="500"/>
                                        <p:tgtEl>
                                          <p:spTgt spid="77"/>
                                        </p:tgtEl>
                                      </p:cBhvr>
                                    </p:animEffect>
                                  </p:childTnLst>
                                </p:cTn>
                              </p:par>
                              <p:par>
                                <p:cTn id="27" presetID="10"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09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微博内容研究</a:t>
            </a:r>
            <a:endParaRPr lang="zh-CN" altLang="en-US" dirty="0"/>
          </a:p>
        </p:txBody>
      </p:sp>
      <p:sp>
        <p:nvSpPr>
          <p:cNvPr id="3" name="内容占位符 2"/>
          <p:cNvSpPr>
            <a:spLocks/>
          </p:cNvSpPr>
          <p:nvPr/>
        </p:nvSpPr>
        <p:spPr bwMode="black">
          <a:xfrm>
            <a:off x="1307479" y="1170882"/>
            <a:ext cx="924421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lnSpc>
                <a:spcPct val="120000"/>
              </a:lnSpc>
              <a:spcBef>
                <a:spcPct val="0"/>
              </a:spcBef>
              <a:buClr>
                <a:srgbClr val="FF0000"/>
              </a:buClr>
              <a:buFont typeface="Wingdings" panose="05000000000000000000" pitchFamily="2" charset="2"/>
              <a:buNone/>
            </a:pPr>
            <a:r>
              <a:rPr lang="zh-CN" altLang="zh-CN" sz="2400" dirty="0">
                <a:latin typeface="宋体" panose="02010600030101010101" pitchFamily="2" charset="-122"/>
                <a:ea typeface="宋体" panose="02010600030101010101" pitchFamily="2" charset="-122"/>
              </a:rPr>
              <a:t>微博是最近几年发展起来的一种在线社交网络平台，发展态势</a:t>
            </a:r>
            <a:r>
              <a:rPr lang="zh-CN" altLang="zh-CN" sz="2400" dirty="0" smtClean="0">
                <a:latin typeface="宋体" panose="02010600030101010101" pitchFamily="2" charset="-122"/>
                <a:ea typeface="宋体" panose="02010600030101010101" pitchFamily="2" charset="-122"/>
              </a:rPr>
              <a:t>相比</a:t>
            </a:r>
            <a:endParaRPr lang="en-US" altLang="zh-CN" sz="2400" dirty="0" smtClean="0">
              <a:latin typeface="宋体" panose="02010600030101010101" pitchFamily="2" charset="-122"/>
              <a:ea typeface="宋体" panose="02010600030101010101" pitchFamily="2" charset="-122"/>
            </a:endParaRPr>
          </a:p>
          <a:p>
            <a:pPr eaLnBrk="1" hangingPunct="1">
              <a:lnSpc>
                <a:spcPct val="120000"/>
              </a:lnSpc>
              <a:spcBef>
                <a:spcPct val="0"/>
              </a:spcBef>
              <a:buClr>
                <a:srgbClr val="FF0000"/>
              </a:buClr>
              <a:buFont typeface="Wingdings" panose="05000000000000000000" pitchFamily="2" charset="2"/>
              <a:buNone/>
            </a:pPr>
            <a:r>
              <a:rPr lang="zh-CN" altLang="zh-CN" sz="2400" dirty="0" smtClean="0">
                <a:latin typeface="宋体" panose="02010600030101010101" pitchFamily="2" charset="-122"/>
                <a:ea typeface="宋体" panose="02010600030101010101" pitchFamily="2" charset="-122"/>
              </a:rPr>
              <a:t>传统</a:t>
            </a:r>
            <a:r>
              <a:rPr lang="zh-CN" altLang="zh-CN" sz="2400" dirty="0">
                <a:latin typeface="宋体" panose="02010600030101010101" pitchFamily="2" charset="-122"/>
                <a:ea typeface="宋体" panose="02010600030101010101" pitchFamily="2" charset="-122"/>
              </a:rPr>
              <a:t>社会媒体态势强劲。</a:t>
            </a:r>
            <a:r>
              <a:rPr lang="zh-CN" altLang="zh-CN" sz="2400" dirty="0" smtClean="0">
                <a:latin typeface="宋体" panose="02010600030101010101" pitchFamily="2" charset="-122"/>
                <a:ea typeface="宋体" panose="02010600030101010101" pitchFamily="2" charset="-122"/>
              </a:rPr>
              <a:t>而且</a:t>
            </a:r>
            <a:r>
              <a:rPr lang="zh-CN" altLang="zh-CN" sz="2400" dirty="0">
                <a:latin typeface="宋体" panose="02010600030101010101" pitchFamily="2" charset="-122"/>
                <a:ea typeface="宋体" panose="02010600030101010101" pitchFamily="2" charset="-122"/>
              </a:rPr>
              <a:t>随着移动设备的流行，用户发表</a:t>
            </a:r>
            <a:r>
              <a:rPr lang="zh-CN" altLang="zh-CN" sz="2400" dirty="0" smtClean="0">
                <a:latin typeface="宋体" panose="02010600030101010101" pitchFamily="2" charset="-122"/>
                <a:ea typeface="宋体" panose="02010600030101010101" pitchFamily="2" charset="-122"/>
              </a:rPr>
              <a:t>观点</a:t>
            </a:r>
            <a:endParaRPr lang="en-US" altLang="zh-CN" sz="2400" dirty="0" smtClean="0">
              <a:latin typeface="宋体" panose="02010600030101010101" pitchFamily="2" charset="-122"/>
              <a:ea typeface="宋体" panose="02010600030101010101" pitchFamily="2" charset="-122"/>
            </a:endParaRPr>
          </a:p>
          <a:p>
            <a:pPr eaLnBrk="1" hangingPunct="1">
              <a:lnSpc>
                <a:spcPct val="120000"/>
              </a:lnSpc>
              <a:spcBef>
                <a:spcPct val="0"/>
              </a:spcBef>
              <a:buClr>
                <a:srgbClr val="FF0000"/>
              </a:buClr>
              <a:buFont typeface="Wingdings" panose="05000000000000000000" pitchFamily="2" charset="2"/>
              <a:buNone/>
            </a:pPr>
            <a:r>
              <a:rPr lang="zh-CN" altLang="zh-CN" sz="2400" dirty="0" smtClean="0">
                <a:latin typeface="宋体" panose="02010600030101010101" pitchFamily="2" charset="-122"/>
                <a:ea typeface="宋体" panose="02010600030101010101" pitchFamily="2" charset="-122"/>
              </a:rPr>
              <a:t>和</a:t>
            </a:r>
            <a:r>
              <a:rPr lang="zh-CN" altLang="zh-CN" sz="2400" dirty="0">
                <a:latin typeface="宋体" panose="02010600030101010101" pitchFamily="2" charset="-122"/>
                <a:ea typeface="宋体" panose="02010600030101010101" pitchFamily="2" charset="-122"/>
              </a:rPr>
              <a:t>心情的方式更加</a:t>
            </a:r>
            <a:r>
              <a:rPr lang="zh-CN" altLang="zh-CN" sz="2400" dirty="0" smtClean="0">
                <a:latin typeface="宋体" panose="02010600030101010101" pitchFamily="2" charset="-122"/>
                <a:ea typeface="宋体" panose="02010600030101010101" pitchFamily="2" charset="-122"/>
              </a:rPr>
              <a:t>快捷，人</a:t>
            </a:r>
            <a:r>
              <a:rPr lang="zh-CN" altLang="zh-CN" sz="2400" dirty="0">
                <a:latin typeface="宋体" panose="02010600030101010101" pitchFamily="2" charset="-122"/>
                <a:ea typeface="宋体" panose="02010600030101010101" pitchFamily="2" charset="-122"/>
              </a:rPr>
              <a:t>与人之间的社交距离在缩短</a:t>
            </a:r>
            <a:r>
              <a:rPr lang="zh-CN" altLang="zh-CN"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pPr eaLnBrk="1" hangingPunct="1">
              <a:lnSpc>
                <a:spcPct val="120000"/>
              </a:lnSpc>
              <a:spcBef>
                <a:spcPct val="0"/>
              </a:spcBef>
              <a:buClr>
                <a:srgbClr val="FF0000"/>
              </a:buClr>
              <a:buFont typeface="Wingdings" panose="05000000000000000000" pitchFamily="2" charset="2"/>
              <a:buNone/>
            </a:pPr>
            <a:endParaRPr lang="en-US" altLang="zh-CN" sz="2400" b="0" dirty="0" smtClean="0">
              <a:ea typeface="宋体" panose="02010600030101010101" pitchFamily="2" charset="-122"/>
            </a:endParaRPr>
          </a:p>
          <a:p>
            <a:pPr eaLnBrk="1" hangingPunct="1">
              <a:lnSpc>
                <a:spcPct val="120000"/>
              </a:lnSpc>
              <a:spcBef>
                <a:spcPct val="0"/>
              </a:spcBef>
              <a:buClr>
                <a:srgbClr val="FF0000"/>
              </a:buClr>
              <a:buFont typeface="Wingdings" panose="05000000000000000000" pitchFamily="2" charset="2"/>
              <a:buNone/>
            </a:pPr>
            <a:r>
              <a:rPr lang="zh-CN" altLang="en-US" sz="2400" b="0" dirty="0" smtClean="0">
                <a:ea typeface="宋体" panose="02010600030101010101" pitchFamily="2" charset="-122"/>
              </a:rPr>
              <a:t>特点：</a:t>
            </a:r>
            <a:endParaRPr lang="en-US" altLang="zh-CN" sz="2400" b="0" dirty="0" smtClean="0">
              <a:ea typeface="宋体" panose="02010600030101010101" pitchFamily="2" charset="-122"/>
            </a:endParaRPr>
          </a:p>
          <a:p>
            <a:pPr eaLnBrk="1" hangingPunct="1">
              <a:lnSpc>
                <a:spcPct val="150000"/>
              </a:lnSpc>
              <a:spcBef>
                <a:spcPct val="0"/>
              </a:spcBef>
              <a:buClr>
                <a:srgbClr val="FF0000"/>
              </a:buClr>
              <a:buFont typeface="Wingdings" panose="05000000000000000000" pitchFamily="2" charset="2"/>
              <a:buNone/>
            </a:pPr>
            <a:r>
              <a:rPr lang="en-US" altLang="zh-CN" sz="2400" dirty="0" smtClean="0">
                <a:ea typeface="宋体" panose="02010600030101010101" pitchFamily="2" charset="-122"/>
              </a:rPr>
              <a:t>1</a:t>
            </a:r>
            <a:r>
              <a:rPr lang="zh-CN" altLang="en-US" sz="2400" dirty="0" smtClean="0">
                <a:ea typeface="宋体" panose="02010600030101010101" pitchFamily="2" charset="-122"/>
              </a:rPr>
              <a:t>、字数限制在</a:t>
            </a:r>
            <a:r>
              <a:rPr lang="en-US" altLang="zh-CN" sz="2400" dirty="0" smtClean="0">
                <a:ea typeface="宋体" panose="02010600030101010101" pitchFamily="2" charset="-122"/>
              </a:rPr>
              <a:t>140</a:t>
            </a:r>
            <a:r>
              <a:rPr lang="zh-CN" altLang="en-US" sz="2400" dirty="0" smtClean="0">
                <a:ea typeface="宋体" panose="02010600030101010101" pitchFamily="2" charset="-122"/>
              </a:rPr>
              <a:t>个字符以内。</a:t>
            </a:r>
            <a:endParaRPr lang="en-US" altLang="zh-CN" sz="2400" dirty="0">
              <a:ea typeface="宋体" panose="02010600030101010101" pitchFamily="2" charset="-122"/>
            </a:endParaRPr>
          </a:p>
          <a:p>
            <a:pPr eaLnBrk="1" hangingPunct="1">
              <a:lnSpc>
                <a:spcPct val="150000"/>
              </a:lnSpc>
              <a:spcBef>
                <a:spcPct val="0"/>
              </a:spcBef>
              <a:buClr>
                <a:srgbClr val="FF0000"/>
              </a:buClr>
              <a:buFont typeface="Wingdings" panose="05000000000000000000" pitchFamily="2" charset="2"/>
              <a:buNone/>
            </a:pPr>
            <a:r>
              <a:rPr lang="en-US" altLang="zh-CN" sz="2400" b="0" dirty="0" smtClean="0">
                <a:latin typeface="+mj-lt"/>
                <a:ea typeface="宋体" panose="02010600030101010101" pitchFamily="2" charset="-122"/>
              </a:rPr>
              <a:t>2</a:t>
            </a:r>
            <a:r>
              <a:rPr lang="zh-CN" altLang="en-US" sz="2400" dirty="0" smtClean="0">
                <a:latin typeface="+mj-lt"/>
                <a:ea typeface="宋体" panose="02010600030101010101" pitchFamily="2" charset="-122"/>
              </a:rPr>
              <a:t>、微博的数据量很大，包含高价值的信息。</a:t>
            </a:r>
            <a:endParaRPr lang="en-US" altLang="zh-CN" sz="2400" dirty="0" smtClean="0">
              <a:latin typeface="+mj-lt"/>
              <a:ea typeface="宋体" panose="02010600030101010101" pitchFamily="2" charset="-122"/>
            </a:endParaRPr>
          </a:p>
          <a:p>
            <a:pPr eaLnBrk="1" hangingPunct="1">
              <a:lnSpc>
                <a:spcPct val="150000"/>
              </a:lnSpc>
              <a:spcBef>
                <a:spcPct val="0"/>
              </a:spcBef>
              <a:buClr>
                <a:srgbClr val="FF0000"/>
              </a:buClr>
              <a:buFont typeface="Wingdings" panose="05000000000000000000" pitchFamily="2" charset="2"/>
              <a:buNone/>
            </a:pPr>
            <a:r>
              <a:rPr lang="en-US" altLang="zh-CN" sz="2400" b="0" dirty="0" smtClean="0">
                <a:latin typeface="+mj-lt"/>
                <a:ea typeface="宋体" panose="02010600030101010101" pitchFamily="2" charset="-122"/>
              </a:rPr>
              <a:t>3</a:t>
            </a:r>
            <a:r>
              <a:rPr lang="zh-CN" altLang="en-US" sz="2400" b="0" dirty="0" smtClean="0">
                <a:latin typeface="+mj-lt"/>
                <a:ea typeface="宋体" panose="02010600030101010101" pitchFamily="2" charset="-122"/>
              </a:rPr>
              <a:t>、</a:t>
            </a:r>
            <a:r>
              <a:rPr lang="zh-CN" altLang="en-US" sz="2400" dirty="0">
                <a:latin typeface="+mj-lt"/>
                <a:ea typeface="宋体" panose="02010600030101010101" pitchFamily="2" charset="-122"/>
              </a:rPr>
              <a:t>这些</a:t>
            </a:r>
            <a:r>
              <a:rPr lang="zh-CN" altLang="zh-CN" sz="2400" dirty="0">
                <a:latin typeface="+mj-lt"/>
                <a:ea typeface="宋体" panose="02010600030101010101" pitchFamily="2" charset="-122"/>
              </a:rPr>
              <a:t>消息是用户描述近况、发表评论或抒发情感</a:t>
            </a:r>
            <a:endParaRPr lang="en-US" altLang="zh-CN" sz="2400" dirty="0">
              <a:latin typeface="+mj-lt"/>
              <a:ea typeface="宋体" panose="02010600030101010101" pitchFamily="2" charset="-122"/>
            </a:endParaRPr>
          </a:p>
        </p:txBody>
      </p:sp>
    </p:spTree>
    <p:extLst>
      <p:ext uri="{BB962C8B-B14F-4D97-AF65-F5344CB8AC3E}">
        <p14:creationId xmlns:p14="http://schemas.microsoft.com/office/powerpoint/2010/main" val="22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预处理流程</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286218595"/>
              </p:ext>
            </p:extLst>
          </p:nvPr>
        </p:nvGraphicFramePr>
        <p:xfrm>
          <a:off x="2669025" y="1013637"/>
          <a:ext cx="6709144" cy="4795890"/>
        </p:xfrm>
        <a:graphic>
          <a:graphicData uri="http://schemas.openxmlformats.org/presentationml/2006/ole">
            <mc:AlternateContent xmlns:mc="http://schemas.openxmlformats.org/markup-compatibility/2006">
              <mc:Choice xmlns:v="urn:schemas-microsoft-com:vml" Requires="v">
                <p:oleObj spid="_x0000_s8264" name="Visio" r:id="rId5" imgW="4991012" imgH="3705185" progId="Visio.Drawing.15">
                  <p:embed/>
                </p:oleObj>
              </mc:Choice>
              <mc:Fallback>
                <p:oleObj name="Visio" r:id="rId5" imgW="4991012" imgH="3705185"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b="3342"/>
                      <a:stretch>
                        <a:fillRect/>
                      </a:stretch>
                    </p:blipFill>
                    <p:spPr bwMode="auto">
                      <a:xfrm>
                        <a:off x="2669025" y="1013637"/>
                        <a:ext cx="6709144" cy="4795890"/>
                      </a:xfrm>
                      <a:prstGeom prst="rect">
                        <a:avLst/>
                      </a:prstGeom>
                      <a:noFill/>
                    </p:spPr>
                  </p:pic>
                </p:oleObj>
              </mc:Fallback>
            </mc:AlternateContent>
          </a:graphicData>
        </a:graphic>
      </p:graphicFrame>
    </p:spTree>
    <p:extLst>
      <p:ext uri="{BB962C8B-B14F-4D97-AF65-F5344CB8AC3E}">
        <p14:creationId xmlns:p14="http://schemas.microsoft.com/office/powerpoint/2010/main" val="151338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noChangeArrowheads="1"/>
          </p:cNvSpPr>
          <p:nvPr/>
        </p:nvSpPr>
        <p:spPr bwMode="auto">
          <a:xfrm>
            <a:off x="7565662" y="891276"/>
            <a:ext cx="2348945" cy="57120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4" name="标题 1"/>
          <p:cNvSpPr txBox="1">
            <a:spLocks/>
          </p:cNvSpPr>
          <p:nvPr/>
        </p:nvSpPr>
        <p:spPr>
          <a:xfrm>
            <a:off x="1022573" y="252784"/>
            <a:ext cx="3698896" cy="482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altLang="zh-CN" dirty="0" smtClean="0"/>
              <a:t>3.3 SEM</a:t>
            </a:r>
            <a:r>
              <a:rPr lang="zh-CN" altLang="en-US" dirty="0" smtClean="0"/>
              <a:t>推荐算法</a:t>
            </a:r>
            <a:endParaRPr lang="zh-CN" altLang="en-US" dirty="0"/>
          </a:p>
        </p:txBody>
      </p:sp>
      <p:grpSp>
        <p:nvGrpSpPr>
          <p:cNvPr id="5" name="Group 3"/>
          <p:cNvGrpSpPr>
            <a:grpSpLocks/>
          </p:cNvGrpSpPr>
          <p:nvPr/>
        </p:nvGrpSpPr>
        <p:grpSpPr bwMode="auto">
          <a:xfrm>
            <a:off x="3034838" y="891276"/>
            <a:ext cx="4767942" cy="571200"/>
            <a:chOff x="480" y="864"/>
            <a:chExt cx="2085" cy="720"/>
          </a:xfrm>
        </p:grpSpPr>
        <p:sp>
          <p:nvSpPr>
            <p:cNvPr id="6" name="AutoShape 6"/>
            <p:cNvSpPr>
              <a:spLocks noChangeArrowheads="1"/>
            </p:cNvSpPr>
            <p:nvPr/>
          </p:nvSpPr>
          <p:spPr bwMode="auto">
            <a:xfrm>
              <a:off x="1317" y="864"/>
              <a:ext cx="1248"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7"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8" name="Text Box 9"/>
            <p:cNvSpPr txBox="1">
              <a:spLocks noChangeArrowheads="1"/>
            </p:cNvSpPr>
            <p:nvPr/>
          </p:nvSpPr>
          <p:spPr bwMode="auto">
            <a:xfrm>
              <a:off x="583" y="974"/>
              <a:ext cx="982"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推荐算法整体流程</a:t>
              </a:r>
              <a:endParaRPr kumimoji="1" lang="zh-CN" altLang="en-US" sz="2000" dirty="0">
                <a:latin typeface="Times New Roman" panose="02020603050405020304" pitchFamily="18" charset="0"/>
              </a:endParaRPr>
            </a:p>
          </p:txBody>
        </p:sp>
        <p:sp>
          <p:nvSpPr>
            <p:cNvPr id="9" name="Text Box 11"/>
            <p:cNvSpPr txBox="1">
              <a:spLocks noChangeArrowheads="1"/>
            </p:cNvSpPr>
            <p:nvPr/>
          </p:nvSpPr>
          <p:spPr bwMode="auto">
            <a:xfrm>
              <a:off x="1615" y="974"/>
              <a:ext cx="859"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文本语义相似度</a:t>
              </a:r>
              <a:endParaRPr kumimoji="1" lang="zh-CN" altLang="en-US" sz="2000" dirty="0">
                <a:latin typeface="Times New Roman" panose="02020603050405020304" pitchFamily="18" charset="0"/>
              </a:endParaRPr>
            </a:p>
          </p:txBody>
        </p:sp>
      </p:grpSp>
      <p:sp>
        <p:nvSpPr>
          <p:cNvPr id="10" name="AutoShape 6"/>
          <p:cNvSpPr>
            <a:spLocks noChangeArrowheads="1"/>
          </p:cNvSpPr>
          <p:nvPr/>
        </p:nvSpPr>
        <p:spPr bwMode="auto">
          <a:xfrm>
            <a:off x="1011616" y="891276"/>
            <a:ext cx="2258761" cy="571200"/>
          </a:xfrm>
          <a:prstGeom prst="homePlate">
            <a:avLst>
              <a:gd name="adj" fmla="val 43333"/>
            </a:avLst>
          </a:prstGeom>
          <a:solidFill>
            <a:schemeClr val="accent1"/>
          </a:solidFill>
          <a:ln w="9525">
            <a:solidFill>
              <a:schemeClr val="tx1"/>
            </a:solidFill>
            <a:miter lim="800000"/>
            <a:headEnd/>
            <a:tailEnd/>
          </a:ln>
          <a:effectLs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11" name="Text Box 9"/>
          <p:cNvSpPr txBox="1">
            <a:spLocks noChangeArrowheads="1"/>
          </p:cNvSpPr>
          <p:nvPr/>
        </p:nvSpPr>
        <p:spPr bwMode="auto">
          <a:xfrm>
            <a:off x="1076645" y="967657"/>
            <a:ext cx="210226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融合时间因素</a:t>
            </a:r>
            <a:endParaRPr kumimoji="1" lang="zh-CN" altLang="en-US" sz="2000" dirty="0">
              <a:latin typeface="Times New Roman" panose="02020603050405020304" pitchFamily="18" charset="0"/>
            </a:endParaRPr>
          </a:p>
        </p:txBody>
      </p:sp>
      <p:sp>
        <p:nvSpPr>
          <p:cNvPr id="12" name="Text Box 11"/>
          <p:cNvSpPr txBox="1">
            <a:spLocks noChangeArrowheads="1"/>
          </p:cNvSpPr>
          <p:nvPr/>
        </p:nvSpPr>
        <p:spPr bwMode="auto">
          <a:xfrm>
            <a:off x="7917762" y="967657"/>
            <a:ext cx="1460266" cy="3998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情感相似度</a:t>
            </a:r>
            <a:endParaRPr kumimoji="1" lang="zh-CN" altLang="en-US" sz="2000" dirty="0">
              <a:latin typeface="Times New Roman" panose="02020603050405020304" pitchFamily="18" charset="0"/>
            </a:endParaRPr>
          </a:p>
        </p:txBody>
      </p:sp>
      <p:sp>
        <p:nvSpPr>
          <p:cNvPr id="13" name="标题 1"/>
          <p:cNvSpPr txBox="1">
            <a:spLocks/>
          </p:cNvSpPr>
          <p:nvPr/>
        </p:nvSpPr>
        <p:spPr>
          <a:xfrm>
            <a:off x="1011617" y="1847665"/>
            <a:ext cx="9567778" cy="336228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50000"/>
              </a:lnSpc>
            </a:pPr>
            <a:r>
              <a:rPr lang="zh-CN" altLang="zh-CN" b="0" dirty="0">
                <a:ea typeface="宋体" panose="02010600030101010101" pitchFamily="2" charset="-122"/>
              </a:rPr>
              <a:t>用户的文本内容存在时间先后的特性，不同时间的文本内容对用户的表征能力不同，距离当前时间越近，表征能力越强。为减少时间变化带来的偏差，本文在对用户的文本内容计算相似性时添加了相应的权重值以反映时间变化的影响。在经济学中的</a:t>
            </a:r>
            <a:r>
              <a:rPr lang="zh-CN" altLang="zh-CN" dirty="0">
                <a:solidFill>
                  <a:srgbClr val="FF0000"/>
                </a:solidFill>
                <a:ea typeface="宋体" panose="02010600030101010101" pitchFamily="2" charset="-122"/>
              </a:rPr>
              <a:t>层次分析法</a:t>
            </a:r>
            <a:r>
              <a:rPr lang="en-US" altLang="zh-CN" dirty="0">
                <a:solidFill>
                  <a:srgbClr val="FF0000"/>
                </a:solidFill>
                <a:ea typeface="宋体" panose="02010600030101010101" pitchFamily="2" charset="-122"/>
              </a:rPr>
              <a:t>(</a:t>
            </a:r>
            <a:r>
              <a:rPr lang="en-US" altLang="zh-CN" dirty="0" err="1">
                <a:solidFill>
                  <a:srgbClr val="FF0000"/>
                </a:solidFill>
                <a:ea typeface="宋体" panose="02010600030101010101" pitchFamily="2" charset="-122"/>
              </a:rPr>
              <a:t>AHP</a:t>
            </a:r>
            <a:r>
              <a:rPr lang="en-US" altLang="zh-CN" dirty="0">
                <a:solidFill>
                  <a:srgbClr val="FF0000"/>
                </a:solidFill>
                <a:ea typeface="宋体" panose="02010600030101010101" pitchFamily="2" charset="-122"/>
              </a:rPr>
              <a:t>)</a:t>
            </a:r>
            <a:r>
              <a:rPr lang="zh-CN" altLang="zh-CN" b="0" dirty="0">
                <a:ea typeface="宋体" panose="02010600030101010101" pitchFamily="2" charset="-122"/>
              </a:rPr>
              <a:t>可以用来解决多因素下的决策问题，所以本文利用层次分析法对每个</a:t>
            </a:r>
            <a:r>
              <a:rPr lang="zh-CN" altLang="zh-CN" b="0" dirty="0" smtClean="0">
                <a:ea typeface="宋体" panose="02010600030101010101" pitchFamily="2" charset="-122"/>
              </a:rPr>
              <a:t>因素进行</a:t>
            </a:r>
            <a:r>
              <a:rPr lang="zh-CN" altLang="zh-CN" b="0" dirty="0">
                <a:ea typeface="宋体" panose="02010600030101010101" pitchFamily="2" charset="-122"/>
              </a:rPr>
              <a:t>权重的计算。</a:t>
            </a:r>
          </a:p>
        </p:txBody>
      </p:sp>
    </p:spTree>
    <p:extLst>
      <p:ext uri="{BB962C8B-B14F-4D97-AF65-F5344CB8AC3E}">
        <p14:creationId xmlns:p14="http://schemas.microsoft.com/office/powerpoint/2010/main" val="258634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0" grpId="0" animBg="1"/>
      <p:bldP spid="11" grpId="0"/>
      <p:bldP spid="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6"/>
          <p:cNvSpPr>
            <a:spLocks noChangeArrowheads="1"/>
          </p:cNvSpPr>
          <p:nvPr/>
        </p:nvSpPr>
        <p:spPr bwMode="auto">
          <a:xfrm>
            <a:off x="7565662" y="891276"/>
            <a:ext cx="2348945" cy="57120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2" name="标题 1"/>
          <p:cNvSpPr>
            <a:spLocks noGrp="1"/>
          </p:cNvSpPr>
          <p:nvPr>
            <p:ph type="title"/>
          </p:nvPr>
        </p:nvSpPr>
        <p:spPr/>
        <p:txBody>
          <a:bodyPr/>
          <a:lstStyle/>
          <a:p>
            <a:r>
              <a:rPr lang="en-US" altLang="zh-CN" dirty="0" smtClean="0"/>
              <a:t>3.3 SEM</a:t>
            </a:r>
            <a:r>
              <a:rPr lang="zh-CN" altLang="en-US" dirty="0" smtClean="0"/>
              <a:t>推荐算法</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948388390"/>
              </p:ext>
            </p:extLst>
          </p:nvPr>
        </p:nvGraphicFramePr>
        <p:xfrm>
          <a:off x="2660289" y="2033475"/>
          <a:ext cx="6019800" cy="3809139"/>
        </p:xfrm>
        <a:graphic>
          <a:graphicData uri="http://schemas.openxmlformats.org/presentationml/2006/ole">
            <mc:AlternateContent xmlns:mc="http://schemas.openxmlformats.org/markup-compatibility/2006">
              <mc:Choice xmlns:v="urn:schemas-microsoft-com:vml" Requires="v">
                <p:oleObj spid="_x0000_s9279" name="Visio" r:id="rId4" imgW="4981418" imgH="3171925" progId="Visio.Drawing.15">
                  <p:embed/>
                </p:oleObj>
              </mc:Choice>
              <mc:Fallback>
                <p:oleObj name="Visio" r:id="rId4" imgW="4981418" imgH="317192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0289" y="2033475"/>
                        <a:ext cx="6019800" cy="3809139"/>
                      </a:xfrm>
                      <a:prstGeom prst="rect">
                        <a:avLst/>
                      </a:prstGeom>
                      <a:noFill/>
                    </p:spPr>
                  </p:pic>
                </p:oleObj>
              </mc:Fallback>
            </mc:AlternateContent>
          </a:graphicData>
        </a:graphic>
      </p:graphicFrame>
      <p:grpSp>
        <p:nvGrpSpPr>
          <p:cNvPr id="5" name="Group 3"/>
          <p:cNvGrpSpPr>
            <a:grpSpLocks/>
          </p:cNvGrpSpPr>
          <p:nvPr/>
        </p:nvGrpSpPr>
        <p:grpSpPr bwMode="auto">
          <a:xfrm>
            <a:off x="3034838" y="891276"/>
            <a:ext cx="4767942" cy="571200"/>
            <a:chOff x="480" y="864"/>
            <a:chExt cx="2085" cy="720"/>
          </a:xfrm>
        </p:grpSpPr>
        <p:sp>
          <p:nvSpPr>
            <p:cNvPr id="6" name="AutoShape 6"/>
            <p:cNvSpPr>
              <a:spLocks noChangeArrowheads="1"/>
            </p:cNvSpPr>
            <p:nvPr/>
          </p:nvSpPr>
          <p:spPr bwMode="auto">
            <a:xfrm>
              <a:off x="1317" y="864"/>
              <a:ext cx="1248"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7" name="AutoShape 8"/>
            <p:cNvSpPr>
              <a:spLocks noChangeArrowheads="1"/>
            </p:cNvSpPr>
            <p:nvPr/>
          </p:nvSpPr>
          <p:spPr bwMode="auto">
            <a:xfrm>
              <a:off x="480" y="864"/>
              <a:ext cx="1125"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8" name="Text Box 9"/>
            <p:cNvSpPr txBox="1">
              <a:spLocks noChangeArrowheads="1"/>
            </p:cNvSpPr>
            <p:nvPr/>
          </p:nvSpPr>
          <p:spPr bwMode="auto">
            <a:xfrm>
              <a:off x="583" y="974"/>
              <a:ext cx="982"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推荐算法整体流程</a:t>
              </a:r>
              <a:endParaRPr kumimoji="1" lang="zh-CN" altLang="en-US" sz="2000" dirty="0">
                <a:latin typeface="Times New Roman" panose="02020603050405020304" pitchFamily="18" charset="0"/>
              </a:endParaRPr>
            </a:p>
          </p:txBody>
        </p:sp>
        <p:sp>
          <p:nvSpPr>
            <p:cNvPr id="9" name="Text Box 11"/>
            <p:cNvSpPr txBox="1">
              <a:spLocks noChangeArrowheads="1"/>
            </p:cNvSpPr>
            <p:nvPr/>
          </p:nvSpPr>
          <p:spPr bwMode="auto">
            <a:xfrm>
              <a:off x="1615" y="974"/>
              <a:ext cx="859"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文本语义相似度</a:t>
              </a:r>
              <a:endParaRPr kumimoji="1" lang="zh-CN" altLang="en-US" sz="2000" dirty="0">
                <a:latin typeface="Times New Roman" panose="02020603050405020304" pitchFamily="18" charset="0"/>
              </a:endParaRPr>
            </a:p>
          </p:txBody>
        </p:sp>
      </p:grpSp>
      <p:sp>
        <p:nvSpPr>
          <p:cNvPr id="11" name="Text Box 11"/>
          <p:cNvSpPr txBox="1">
            <a:spLocks noChangeArrowheads="1"/>
          </p:cNvSpPr>
          <p:nvPr/>
        </p:nvSpPr>
        <p:spPr bwMode="auto">
          <a:xfrm>
            <a:off x="7917762" y="967657"/>
            <a:ext cx="1460266" cy="3998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情感相似度</a:t>
            </a:r>
            <a:endParaRPr kumimoji="1" lang="zh-CN" altLang="en-US" sz="2000" dirty="0">
              <a:latin typeface="Times New Roman" panose="02020603050405020304" pitchFamily="18" charset="0"/>
            </a:endParaRPr>
          </a:p>
        </p:txBody>
      </p:sp>
      <p:sp>
        <p:nvSpPr>
          <p:cNvPr id="12" name="AutoShape 6"/>
          <p:cNvSpPr>
            <a:spLocks noChangeArrowheads="1"/>
          </p:cNvSpPr>
          <p:nvPr/>
        </p:nvSpPr>
        <p:spPr bwMode="auto">
          <a:xfrm>
            <a:off x="1011616" y="891276"/>
            <a:ext cx="2258761" cy="57120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13" name="Text Box 9"/>
          <p:cNvSpPr txBox="1">
            <a:spLocks noChangeArrowheads="1"/>
          </p:cNvSpPr>
          <p:nvPr/>
        </p:nvSpPr>
        <p:spPr bwMode="auto">
          <a:xfrm>
            <a:off x="1076645" y="967657"/>
            <a:ext cx="210226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融合时间因素</a:t>
            </a:r>
            <a:endParaRPr kumimoji="1" lang="zh-CN" altLang="en-US" sz="2000" dirty="0">
              <a:latin typeface="Times New Roman" panose="02020603050405020304" pitchFamily="18" charset="0"/>
            </a:endParaRPr>
          </a:p>
        </p:txBody>
      </p:sp>
    </p:spTree>
    <p:extLst>
      <p:ext uri="{BB962C8B-B14F-4D97-AF65-F5344CB8AC3E}">
        <p14:creationId xmlns:p14="http://schemas.microsoft.com/office/powerpoint/2010/main" val="27097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P spid="11" grpId="0" animBg="1"/>
      <p:bldP spid="12"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721469" y="3368021"/>
            <a:ext cx="451703" cy="597923"/>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22573" y="252784"/>
            <a:ext cx="3698896" cy="476193"/>
          </a:xfrm>
        </p:spPr>
        <p:txBody>
          <a:bodyPr/>
          <a:lstStyle/>
          <a:p>
            <a:r>
              <a:rPr lang="en-US" altLang="zh-CN" dirty="0" smtClean="0"/>
              <a:t>3.3 SEM</a:t>
            </a:r>
            <a:r>
              <a:rPr lang="zh-CN" altLang="en-US" dirty="0" smtClean="0"/>
              <a:t>推荐算法</a:t>
            </a:r>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1991394029"/>
              </p:ext>
            </p:extLst>
          </p:nvPr>
        </p:nvGraphicFramePr>
        <p:xfrm>
          <a:off x="1110345" y="1752599"/>
          <a:ext cx="6254494" cy="408106"/>
        </p:xfrm>
        <a:graphic>
          <a:graphicData uri="http://schemas.openxmlformats.org/presentationml/2006/ole">
            <mc:AlternateContent xmlns:mc="http://schemas.openxmlformats.org/markup-compatibility/2006">
              <mc:Choice xmlns:v="urn:schemas-microsoft-com:vml" Requires="v">
                <p:oleObj spid="_x0000_s12575" name="Equation" r:id="rId3" imgW="3594100" imgH="228600" progId="Equation.DSMT4">
                  <p:embed/>
                </p:oleObj>
              </mc:Choice>
              <mc:Fallback>
                <p:oleObj name="Equation" r:id="rId3" imgW="359410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345" y="1752599"/>
                        <a:ext cx="6254494" cy="408106"/>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37450184"/>
              </p:ext>
            </p:extLst>
          </p:nvPr>
        </p:nvGraphicFramePr>
        <p:xfrm>
          <a:off x="1110344" y="2239942"/>
          <a:ext cx="6260905" cy="432062"/>
        </p:xfrm>
        <a:graphic>
          <a:graphicData uri="http://schemas.openxmlformats.org/presentationml/2006/ole">
            <mc:AlternateContent xmlns:mc="http://schemas.openxmlformats.org/markup-compatibility/2006">
              <mc:Choice xmlns:v="urn:schemas-microsoft-com:vml" Requires="v">
                <p:oleObj spid="_x0000_s12576" name="Equation" r:id="rId5" imgW="3670300" imgH="254000" progId="Equation.DSMT4">
                  <p:embed/>
                </p:oleObj>
              </mc:Choice>
              <mc:Fallback>
                <p:oleObj name="Equation" r:id="rId5" imgW="3670300" imgH="2540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344" y="2239942"/>
                        <a:ext cx="6260905" cy="432062"/>
                      </a:xfrm>
                      <a:prstGeom prst="rect">
                        <a:avLst/>
                      </a:prstGeom>
                      <a:noFill/>
                    </p:spPr>
                  </p:pic>
                </p:oleObj>
              </mc:Fallback>
            </mc:AlternateContent>
          </a:graphicData>
        </a:graphic>
      </p:graphicFrame>
      <p:sp>
        <p:nvSpPr>
          <p:cNvPr id="18" name="文本框 17"/>
          <p:cNvSpPr txBox="1"/>
          <p:nvPr/>
        </p:nvSpPr>
        <p:spPr>
          <a:xfrm>
            <a:off x="1110344" y="2788312"/>
            <a:ext cx="6878806" cy="369332"/>
          </a:xfrm>
          <a:prstGeom prst="rect">
            <a:avLst/>
          </a:prstGeom>
          <a:noFill/>
        </p:spPr>
        <p:txBody>
          <a:bodyPr wrap="none" rtlCol="0">
            <a:spAutoFit/>
          </a:bodyPr>
          <a:lstStyle/>
          <a:p>
            <a:r>
              <a:rPr lang="zh-CN" altLang="en-US" dirty="0" smtClean="0"/>
              <a:t>首先根据同义词词林对提取的关键词进行同义词分析，语义转换。</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1072736242"/>
              </p:ext>
            </p:extLst>
          </p:nvPr>
        </p:nvGraphicFramePr>
        <p:xfrm>
          <a:off x="2653612" y="3307338"/>
          <a:ext cx="5264150" cy="1212236"/>
        </p:xfrm>
        <a:graphic>
          <a:graphicData uri="http://schemas.openxmlformats.org/presentationml/2006/ole">
            <mc:AlternateContent xmlns:mc="http://schemas.openxmlformats.org/markup-compatibility/2006">
              <mc:Choice xmlns:v="urn:schemas-microsoft-com:vml" Requires="v">
                <p:oleObj spid="_x0000_s12577" name="Equation" r:id="rId7" imgW="3060360" imgH="711000" progId="Equation.DSMT4">
                  <p:embed/>
                </p:oleObj>
              </mc:Choice>
              <mc:Fallback>
                <p:oleObj name="Equation" r:id="rId7" imgW="3060360" imgH="711000" progId="Equation.DSMT4">
                  <p:embed/>
                  <p:pic>
                    <p:nvPicPr>
                      <p:cNvPr id="0" name="Object 9"/>
                      <p:cNvPicPr>
                        <a:picLocks noChangeAspect="1" noChangeArrowheads="1"/>
                      </p:cNvPicPr>
                      <p:nvPr/>
                    </p:nvPicPr>
                    <p:blipFill>
                      <a:blip r:embed="rId8"/>
                      <a:srcRect/>
                      <a:stretch>
                        <a:fillRect/>
                      </a:stretch>
                    </p:blipFill>
                    <p:spPr bwMode="auto">
                      <a:xfrm>
                        <a:off x="2653612" y="3307338"/>
                        <a:ext cx="5264150" cy="1212236"/>
                      </a:xfrm>
                      <a:prstGeom prst="rect">
                        <a:avLst/>
                      </a:prstGeom>
                      <a:noFill/>
                    </p:spPr>
                  </p:pic>
                </p:oleObj>
              </mc:Fallback>
            </mc:AlternateContent>
          </a:graphicData>
        </a:graphic>
      </p:graphicFrame>
      <p:sp>
        <p:nvSpPr>
          <p:cNvPr id="21" name="文本框 20"/>
          <p:cNvSpPr txBox="1"/>
          <p:nvPr/>
        </p:nvSpPr>
        <p:spPr>
          <a:xfrm>
            <a:off x="1110344" y="4638507"/>
            <a:ext cx="10127773" cy="369332"/>
          </a:xfrm>
          <a:prstGeom prst="rect">
            <a:avLst/>
          </a:prstGeom>
          <a:noFill/>
        </p:spPr>
        <p:txBody>
          <a:bodyPr wrap="none" rtlCol="0">
            <a:spAutoFit/>
          </a:bodyPr>
          <a:lstStyle/>
          <a:p>
            <a:r>
              <a:rPr lang="zh-CN" altLang="en-US" dirty="0" smtClean="0"/>
              <a:t>其中</a:t>
            </a:r>
            <a:r>
              <a:rPr lang="en-US" altLang="zh-CN" i="1" dirty="0" err="1" smtClean="0"/>
              <a:t>T</a:t>
            </a:r>
            <a:r>
              <a:rPr lang="en-US" altLang="zh-CN" i="1" baseline="-25000" dirty="0" err="1" smtClean="0"/>
              <a:t>com</a:t>
            </a:r>
            <a:r>
              <a:rPr lang="zh-CN" altLang="en-US" dirty="0" smtClean="0"/>
              <a:t>表示户的文本交集。当不存在交集时，则两用户的相似度为</a:t>
            </a:r>
            <a:r>
              <a:rPr lang="en-US" altLang="zh-CN" dirty="0" smtClean="0"/>
              <a:t>0</a:t>
            </a:r>
            <a:r>
              <a:rPr lang="zh-CN" altLang="en-US" dirty="0" smtClean="0"/>
              <a:t>，否则通过以下公式计算。</a:t>
            </a:r>
            <a:endParaRPr lang="zh-CN" altLang="en-US" dirty="0"/>
          </a:p>
        </p:txBody>
      </p:sp>
      <p:graphicFrame>
        <p:nvGraphicFramePr>
          <p:cNvPr id="25" name="对象 24"/>
          <p:cNvGraphicFramePr>
            <a:graphicFrameLocks noChangeAspect="1"/>
          </p:cNvGraphicFramePr>
          <p:nvPr>
            <p:extLst>
              <p:ext uri="{D42A27DB-BD31-4B8C-83A1-F6EECF244321}">
                <p14:modId xmlns:p14="http://schemas.microsoft.com/office/powerpoint/2010/main" val="4184247694"/>
              </p:ext>
            </p:extLst>
          </p:nvPr>
        </p:nvGraphicFramePr>
        <p:xfrm>
          <a:off x="3262054" y="5145242"/>
          <a:ext cx="3712904" cy="861900"/>
        </p:xfrm>
        <a:graphic>
          <a:graphicData uri="http://schemas.openxmlformats.org/presentationml/2006/ole">
            <mc:AlternateContent xmlns:mc="http://schemas.openxmlformats.org/markup-compatibility/2006">
              <mc:Choice xmlns:v="urn:schemas-microsoft-com:vml" Requires="v">
                <p:oleObj spid="_x0000_s12578" name="Equation" r:id="rId9" imgW="2286000" imgH="533400" progId="Equation.DSMT4">
                  <p:embed/>
                </p:oleObj>
              </mc:Choice>
              <mc:Fallback>
                <p:oleObj name="Equation" r:id="rId9" imgW="2286000" imgH="5334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2054" y="5145242"/>
                        <a:ext cx="3712904" cy="861900"/>
                      </a:xfrm>
                      <a:prstGeom prst="rect">
                        <a:avLst/>
                      </a:prstGeom>
                      <a:noFill/>
                    </p:spPr>
                  </p:pic>
                </p:oleObj>
              </mc:Fallback>
            </mc:AlternateContent>
          </a:graphicData>
        </a:graphic>
      </p:graphicFrame>
      <p:sp>
        <p:nvSpPr>
          <p:cNvPr id="26" name="文本框 25"/>
          <p:cNvSpPr txBox="1"/>
          <p:nvPr/>
        </p:nvSpPr>
        <p:spPr>
          <a:xfrm>
            <a:off x="1110344" y="6304036"/>
            <a:ext cx="7019870" cy="369332"/>
          </a:xfrm>
          <a:prstGeom prst="rect">
            <a:avLst/>
          </a:prstGeom>
          <a:noFill/>
        </p:spPr>
        <p:txBody>
          <a:bodyPr wrap="none" rtlCol="0">
            <a:spAutoFit/>
          </a:bodyPr>
          <a:lstStyle/>
          <a:p>
            <a:r>
              <a:rPr lang="zh-CN" altLang="en-US" dirty="0" smtClean="0"/>
              <a:t>其中</a:t>
            </a:r>
            <a:r>
              <a:rPr lang="en-US" altLang="zh-CN" i="1" dirty="0" smtClean="0"/>
              <a:t>N</a:t>
            </a:r>
            <a:r>
              <a:rPr lang="en-US" altLang="zh-CN" dirty="0" smtClean="0"/>
              <a:t>(</a:t>
            </a:r>
            <a:r>
              <a:rPr lang="en-US" altLang="zh-CN" i="1" dirty="0" err="1" smtClean="0"/>
              <a:t>wb</a:t>
            </a:r>
            <a:r>
              <a:rPr lang="en-US" altLang="zh-CN" i="1" baseline="-25000" dirty="0" err="1" smtClean="0"/>
              <a:t>in</a:t>
            </a:r>
            <a:r>
              <a:rPr lang="en-US" altLang="zh-CN" dirty="0" smtClean="0"/>
              <a:t>)</a:t>
            </a:r>
            <a:r>
              <a:rPr lang="zh-CN" altLang="en-US" dirty="0" smtClean="0"/>
              <a:t>和</a:t>
            </a:r>
            <a:r>
              <a:rPr lang="en-US" altLang="zh-CN" i="1" dirty="0" smtClean="0"/>
              <a:t>N</a:t>
            </a:r>
            <a:r>
              <a:rPr lang="en-US" altLang="zh-CN" dirty="0" smtClean="0"/>
              <a:t>(</a:t>
            </a:r>
            <a:r>
              <a:rPr lang="en-US" altLang="zh-CN" i="1" dirty="0" err="1" smtClean="0"/>
              <a:t>wb</a:t>
            </a:r>
            <a:r>
              <a:rPr lang="en-US" altLang="zh-CN" i="1" baseline="-25000" dirty="0" err="1" smtClean="0"/>
              <a:t>jn</a:t>
            </a:r>
            <a:r>
              <a:rPr lang="en-US" altLang="zh-CN" dirty="0"/>
              <a:t>)</a:t>
            </a:r>
            <a:r>
              <a:rPr lang="zh-CN" altLang="en-US" dirty="0" smtClean="0"/>
              <a:t> 表示用户</a:t>
            </a:r>
            <a:r>
              <a:rPr lang="en-US" altLang="zh-CN" i="1" dirty="0" err="1" smtClean="0"/>
              <a:t>U</a:t>
            </a:r>
            <a:r>
              <a:rPr lang="en-US" altLang="zh-CN" i="1" baseline="-25000" dirty="0" err="1" smtClean="0"/>
              <a:t>i</a:t>
            </a:r>
            <a:r>
              <a:rPr lang="zh-CN" altLang="en-US" dirty="0" smtClean="0"/>
              <a:t>和</a:t>
            </a:r>
            <a:r>
              <a:rPr lang="en-US" altLang="zh-CN" i="1" dirty="0" err="1" smtClean="0"/>
              <a:t>U</a:t>
            </a:r>
            <a:r>
              <a:rPr lang="en-US" altLang="zh-CN" i="1" baseline="-25000" dirty="0" err="1"/>
              <a:t>j</a:t>
            </a:r>
            <a:r>
              <a:rPr lang="zh-CN" altLang="en-US" dirty="0" smtClean="0"/>
              <a:t>的第</a:t>
            </a:r>
            <a:r>
              <a:rPr lang="en-US" altLang="zh-CN" i="1" dirty="0" smtClean="0"/>
              <a:t>n</a:t>
            </a:r>
            <a:r>
              <a:rPr lang="zh-CN" altLang="en-US" dirty="0" smtClean="0"/>
              <a:t>天微博中的关键词集合。</a:t>
            </a:r>
            <a:endParaRPr lang="zh-CN" altLang="en-US" dirty="0"/>
          </a:p>
        </p:txBody>
      </p:sp>
      <p:sp>
        <p:nvSpPr>
          <p:cNvPr id="24" name="AutoShape 6"/>
          <p:cNvSpPr>
            <a:spLocks noChangeArrowheads="1"/>
          </p:cNvSpPr>
          <p:nvPr/>
        </p:nvSpPr>
        <p:spPr bwMode="auto">
          <a:xfrm>
            <a:off x="7565662" y="891276"/>
            <a:ext cx="2348945" cy="563535"/>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grpSp>
        <p:nvGrpSpPr>
          <p:cNvPr id="27" name="Group 3"/>
          <p:cNvGrpSpPr>
            <a:grpSpLocks/>
          </p:cNvGrpSpPr>
          <p:nvPr/>
        </p:nvGrpSpPr>
        <p:grpSpPr bwMode="auto">
          <a:xfrm>
            <a:off x="3034838" y="891276"/>
            <a:ext cx="4767942" cy="563535"/>
            <a:chOff x="480" y="864"/>
            <a:chExt cx="2085" cy="720"/>
          </a:xfrm>
        </p:grpSpPr>
        <p:sp>
          <p:nvSpPr>
            <p:cNvPr id="28" name="AutoShape 6"/>
            <p:cNvSpPr>
              <a:spLocks noChangeArrowheads="1"/>
            </p:cNvSpPr>
            <p:nvPr/>
          </p:nvSpPr>
          <p:spPr bwMode="auto">
            <a:xfrm>
              <a:off x="1317" y="864"/>
              <a:ext cx="1248"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29"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30" name="Text Box 9"/>
            <p:cNvSpPr txBox="1">
              <a:spLocks noChangeArrowheads="1"/>
            </p:cNvSpPr>
            <p:nvPr/>
          </p:nvSpPr>
          <p:spPr bwMode="auto">
            <a:xfrm>
              <a:off x="583" y="974"/>
              <a:ext cx="982"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推荐算法整体流程</a:t>
              </a:r>
              <a:endParaRPr kumimoji="1" lang="zh-CN" altLang="en-US" sz="2000" dirty="0">
                <a:latin typeface="Times New Roman" panose="02020603050405020304" pitchFamily="18" charset="0"/>
              </a:endParaRPr>
            </a:p>
          </p:txBody>
        </p:sp>
        <p:sp>
          <p:nvSpPr>
            <p:cNvPr id="31" name="Text Box 11"/>
            <p:cNvSpPr txBox="1">
              <a:spLocks noChangeArrowheads="1"/>
            </p:cNvSpPr>
            <p:nvPr/>
          </p:nvSpPr>
          <p:spPr bwMode="auto">
            <a:xfrm>
              <a:off x="1615" y="974"/>
              <a:ext cx="859"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文本语义相似度</a:t>
              </a:r>
              <a:endParaRPr kumimoji="1" lang="zh-CN" altLang="en-US" sz="2000" dirty="0">
                <a:latin typeface="Times New Roman" panose="02020603050405020304" pitchFamily="18" charset="0"/>
              </a:endParaRPr>
            </a:p>
          </p:txBody>
        </p:sp>
      </p:grpSp>
      <p:sp>
        <p:nvSpPr>
          <p:cNvPr id="32" name="Text Box 11"/>
          <p:cNvSpPr txBox="1">
            <a:spLocks noChangeArrowheads="1"/>
          </p:cNvSpPr>
          <p:nvPr/>
        </p:nvSpPr>
        <p:spPr bwMode="auto">
          <a:xfrm>
            <a:off x="7917762" y="967657"/>
            <a:ext cx="1460266" cy="3998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情感相似度</a:t>
            </a:r>
            <a:endParaRPr kumimoji="1" lang="zh-CN" altLang="en-US" sz="2000" dirty="0">
              <a:latin typeface="Times New Roman" panose="02020603050405020304" pitchFamily="18" charset="0"/>
            </a:endParaRPr>
          </a:p>
        </p:txBody>
      </p:sp>
      <p:sp>
        <p:nvSpPr>
          <p:cNvPr id="33" name="AutoShape 6"/>
          <p:cNvSpPr>
            <a:spLocks noChangeArrowheads="1"/>
          </p:cNvSpPr>
          <p:nvPr/>
        </p:nvSpPr>
        <p:spPr bwMode="auto">
          <a:xfrm>
            <a:off x="1011616" y="891276"/>
            <a:ext cx="2258761" cy="563535"/>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34" name="Text Box 9"/>
          <p:cNvSpPr txBox="1">
            <a:spLocks noChangeArrowheads="1"/>
          </p:cNvSpPr>
          <p:nvPr/>
        </p:nvSpPr>
        <p:spPr bwMode="auto">
          <a:xfrm>
            <a:off x="1076645" y="967657"/>
            <a:ext cx="210226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融合时间因素</a:t>
            </a:r>
            <a:endParaRPr kumimoji="1" lang="zh-CN" altLang="en-US" sz="2000" dirty="0">
              <a:latin typeface="Times New Roman" panose="02020603050405020304" pitchFamily="18" charset="0"/>
            </a:endParaRPr>
          </a:p>
        </p:txBody>
      </p:sp>
    </p:spTree>
    <p:extLst>
      <p:ext uri="{BB962C8B-B14F-4D97-AF65-F5344CB8AC3E}">
        <p14:creationId xmlns:p14="http://schemas.microsoft.com/office/powerpoint/2010/main" val="7040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8" grpId="0"/>
      <p:bldP spid="21" grpId="0"/>
      <p:bldP spid="26" grpId="0"/>
      <p:bldP spid="24" grpId="0" animBg="1"/>
      <p:bldP spid="32" grpId="0" animBg="1"/>
      <p:bldP spid="33" grpId="0" animBg="1"/>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06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SEM</a:t>
            </a:r>
            <a:r>
              <a:rPr lang="zh-CN" altLang="en-US" dirty="0" smtClean="0"/>
              <a:t>推荐算法</a:t>
            </a:r>
            <a:endParaRPr lang="zh-CN" altLang="en-US" dirty="0"/>
          </a:p>
        </p:txBody>
      </p:sp>
      <p:sp>
        <p:nvSpPr>
          <p:cNvPr id="10" name="文本框 9"/>
          <p:cNvSpPr txBox="1"/>
          <p:nvPr/>
        </p:nvSpPr>
        <p:spPr>
          <a:xfrm>
            <a:off x="1022573" y="1829992"/>
            <a:ext cx="8633056" cy="1273875"/>
          </a:xfrm>
          <a:prstGeom prst="rect">
            <a:avLst/>
          </a:prstGeom>
          <a:noFill/>
        </p:spPr>
        <p:txBody>
          <a:bodyPr wrap="square" rtlCol="0">
            <a:spAutoFit/>
          </a:bodyPr>
          <a:lstStyle/>
          <a:p>
            <a:pPr>
              <a:lnSpc>
                <a:spcPct val="150000"/>
              </a:lnSpc>
            </a:pPr>
            <a:r>
              <a:rPr lang="zh-CN" altLang="zh-CN" dirty="0">
                <a:latin typeface="宋体" panose="02010600030101010101" pitchFamily="2" charset="-122"/>
                <a:ea typeface="宋体" panose="02010600030101010101" pitchFamily="2" charset="-122"/>
              </a:rPr>
              <a:t>通常用户会通过文本表达对某种事件的意见和态度</a:t>
            </a:r>
            <a:r>
              <a:rPr lang="zh-CN" altLang="zh-CN" dirty="0" smtClean="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课题组自定义了一个程度副词词典</a:t>
            </a:r>
            <a:r>
              <a:rPr lang="zh-CN" altLang="zh-CN" dirty="0" smtClean="0">
                <a:latin typeface="宋体" panose="02010600030101010101" pitchFamily="2" charset="-122"/>
                <a:ea typeface="宋体" panose="02010600030101010101" pitchFamily="2" charset="-122"/>
              </a:rPr>
              <a:t>，对</a:t>
            </a:r>
            <a:r>
              <a:rPr lang="zh-CN" altLang="zh-CN" dirty="0">
                <a:latin typeface="宋体" panose="02010600030101010101" pitchFamily="2" charset="-122"/>
                <a:ea typeface="宋体" panose="02010600030101010101" pitchFamily="2" charset="-122"/>
              </a:rPr>
              <a:t>常见的程度情感词进行统计和标记，其中包含常见的程度副词</a:t>
            </a:r>
            <a:r>
              <a:rPr lang="en-US" altLang="zh-CN" dirty="0">
                <a:latin typeface="宋体" panose="02010600030101010101" pitchFamily="2" charset="-122"/>
                <a:ea typeface="宋体" panose="02010600030101010101" pitchFamily="2" charset="-122"/>
              </a:rPr>
              <a:t>19</a:t>
            </a:r>
            <a:r>
              <a:rPr lang="zh-CN" altLang="zh-CN" dirty="0">
                <a:latin typeface="宋体" panose="02010600030101010101" pitchFamily="2" charset="-122"/>
                <a:ea typeface="宋体" panose="02010600030101010101" pitchFamily="2" charset="-122"/>
              </a:rPr>
              <a:t>个，并按照程度的</a:t>
            </a:r>
            <a:r>
              <a:rPr lang="zh-CN" altLang="zh-CN" dirty="0" smtClean="0">
                <a:latin typeface="宋体" panose="02010600030101010101" pitchFamily="2" charset="-122"/>
                <a:ea typeface="宋体" panose="02010600030101010101" pitchFamily="2" charset="-122"/>
              </a:rPr>
              <a:t>轻重</a:t>
            </a:r>
            <a:r>
              <a:rPr lang="zh-CN" altLang="zh-CN" dirty="0">
                <a:latin typeface="宋体" panose="02010600030101010101" pitchFamily="2" charset="-122"/>
                <a:ea typeface="宋体" panose="02010600030101010101" pitchFamily="2" charset="-122"/>
              </a:rPr>
              <a:t>顺序进行排列。</a:t>
            </a:r>
            <a:endParaRPr lang="zh-CN" altLang="en-US" dirty="0">
              <a:latin typeface="宋体" panose="02010600030101010101" pitchFamily="2" charset="-122"/>
              <a:ea typeface="宋体" panose="02010600030101010101" pitchFamily="2"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2820903766"/>
              </p:ext>
            </p:extLst>
          </p:nvPr>
        </p:nvGraphicFramePr>
        <p:xfrm>
          <a:off x="3511723" y="3339489"/>
          <a:ext cx="3303918" cy="423161"/>
        </p:xfrm>
        <a:graphic>
          <a:graphicData uri="http://schemas.openxmlformats.org/presentationml/2006/ole">
            <mc:AlternateContent xmlns:mc="http://schemas.openxmlformats.org/markup-compatibility/2006">
              <mc:Choice xmlns:v="urn:schemas-microsoft-com:vml" Requires="v">
                <p:oleObj spid="_x0000_s11398" name="Equation" r:id="rId3" imgW="1930400" imgH="254000" progId="Equation.DSMT4">
                  <p:embed/>
                </p:oleObj>
              </mc:Choice>
              <mc:Fallback>
                <p:oleObj name="Equation" r:id="rId3" imgW="1930400" imgH="254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723" y="3339489"/>
                        <a:ext cx="3303918" cy="423161"/>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144572582"/>
              </p:ext>
            </p:extLst>
          </p:nvPr>
        </p:nvGraphicFramePr>
        <p:xfrm>
          <a:off x="3103768" y="4021194"/>
          <a:ext cx="4069008" cy="940249"/>
        </p:xfrm>
        <a:graphic>
          <a:graphicData uri="http://schemas.openxmlformats.org/presentationml/2006/ole">
            <mc:AlternateContent xmlns:mc="http://schemas.openxmlformats.org/markup-compatibility/2006">
              <mc:Choice xmlns:v="urn:schemas-microsoft-com:vml" Requires="v">
                <p:oleObj spid="_x0000_s11399" name="Equation" r:id="rId5" imgW="2387600" imgH="558800" progId="Equation.DSMT4">
                  <p:embed/>
                </p:oleObj>
              </mc:Choice>
              <mc:Fallback>
                <p:oleObj name="Equation" r:id="rId5" imgW="2387600" imgH="558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768" y="4021194"/>
                        <a:ext cx="4069008" cy="94024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8" name="Rectangle 8"/>
              <p:cNvSpPr>
                <a:spLocks noChangeArrowheads="1"/>
              </p:cNvSpPr>
              <p:nvPr/>
            </p:nvSpPr>
            <p:spPr bwMode="auto">
              <a:xfrm>
                <a:off x="1022573" y="5057140"/>
                <a:ext cx="8545284" cy="923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zh-CN" altLang="en-US" dirty="0" smtClean="0">
                    <a:latin typeface="宋体" panose="02010600030101010101" pitchFamily="2" charset="-122"/>
                    <a:ea typeface="宋体" panose="02010600030101010101" pitchFamily="2" charset="-122"/>
                    <a:cs typeface="Times New Roman" panose="02020603050405020304" pitchFamily="18" charset="0"/>
                  </a:rPr>
                  <a:t>其中</a:t>
                </a:r>
                <a14:m>
                  <m:oMath xmlns:m="http://schemas.openxmlformats.org/officeDocument/2006/math">
                    <m:r>
                      <a:rPr lang="zh-CN" altLang="en-US" i="1" smtClean="0">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en-US" dirty="0" smtClean="0">
                    <a:latin typeface="宋体" panose="02010600030101010101" pitchFamily="2" charset="-122"/>
                    <a:ea typeface="宋体" panose="02010600030101010101" pitchFamily="2" charset="-122"/>
                    <a:cs typeface="Times New Roman" panose="02020603050405020304" pitchFamily="18" charset="0"/>
                  </a:rPr>
                  <a:t>是</a:t>
                </a:r>
                <a:r>
                  <a:rPr lang="zh-CN" altLang="en-US" dirty="0">
                    <a:latin typeface="宋体" panose="02010600030101010101" pitchFamily="2" charset="-122"/>
                    <a:ea typeface="宋体" panose="02010600030101010101" pitchFamily="2" charset="-122"/>
                    <a:cs typeface="Times New Roman" panose="02020603050405020304" pitchFamily="18" charset="0"/>
                  </a:rPr>
                  <a:t>衰减参数，当两个情感程度词的下标差值越大，则表示两个越不相似，反之亦然</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。若</a:t>
                </a:r>
                <a:r>
                  <a:rPr lang="zh-CN" altLang="en-US" dirty="0">
                    <a:latin typeface="宋体" panose="02010600030101010101" pitchFamily="2" charset="-122"/>
                    <a:ea typeface="宋体" panose="02010600030101010101" pitchFamily="2" charset="-122"/>
                    <a:cs typeface="Times New Roman" panose="02020603050405020304" pitchFamily="18" charset="0"/>
                  </a:rPr>
                  <a:t>差值为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宋体" panose="02010600030101010101" pitchFamily="2" charset="-122"/>
                    <a:ea typeface="宋体" panose="02010600030101010101" pitchFamily="2" charset="-122"/>
                    <a:cs typeface="Times New Roman" panose="02020603050405020304" pitchFamily="18" charset="0"/>
                  </a:rPr>
                  <a:t>，则相似度为</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mc:Choice>
        <mc:Fallback xmlns="">
          <p:sp>
            <p:nvSpPr>
              <p:cNvPr id="18" name="Rectangle 8"/>
              <p:cNvSpPr>
                <a:spLocks noRot="1" noChangeAspect="1" noMove="1" noResize="1" noEditPoints="1" noAdjustHandles="1" noChangeArrowheads="1" noChangeShapeType="1" noTextEdit="1"/>
              </p:cNvSpPr>
              <p:nvPr/>
            </p:nvSpPr>
            <p:spPr bwMode="auto">
              <a:xfrm>
                <a:off x="1022573" y="5057140"/>
                <a:ext cx="8545284" cy="923330"/>
              </a:xfrm>
              <a:prstGeom prst="rect">
                <a:avLst/>
              </a:prstGeom>
              <a:blipFill rotWithShape="0">
                <a:blip r:embed="rId7"/>
                <a:stretch>
                  <a:fillRect l="-642" b="-46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 name="AutoShape 6"/>
          <p:cNvSpPr>
            <a:spLocks noChangeArrowheads="1"/>
          </p:cNvSpPr>
          <p:nvPr/>
        </p:nvSpPr>
        <p:spPr bwMode="auto">
          <a:xfrm>
            <a:off x="7565662" y="891276"/>
            <a:ext cx="2348945" cy="571200"/>
          </a:xfrm>
          <a:prstGeom prst="homePlate">
            <a:avLst>
              <a:gd name="adj" fmla="val 43333"/>
            </a:avLst>
          </a:prstGeom>
          <a:solidFill>
            <a:schemeClr val="accent1"/>
          </a:solidFill>
          <a:ln w="9525">
            <a:solidFill>
              <a:schemeClr val="tx1"/>
            </a:solidFill>
            <a:miter lim="800000"/>
            <a:headEnd/>
            <a:tailEnd/>
          </a:ln>
          <a:effectLs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grpSp>
        <p:nvGrpSpPr>
          <p:cNvPr id="16" name="Group 3"/>
          <p:cNvGrpSpPr>
            <a:grpSpLocks/>
          </p:cNvGrpSpPr>
          <p:nvPr/>
        </p:nvGrpSpPr>
        <p:grpSpPr bwMode="auto">
          <a:xfrm>
            <a:off x="3034838" y="891276"/>
            <a:ext cx="4767942" cy="571200"/>
            <a:chOff x="480" y="864"/>
            <a:chExt cx="2085" cy="720"/>
          </a:xfrm>
        </p:grpSpPr>
        <p:sp>
          <p:nvSpPr>
            <p:cNvPr id="17" name="AutoShape 6"/>
            <p:cNvSpPr>
              <a:spLocks noChangeArrowheads="1"/>
            </p:cNvSpPr>
            <p:nvPr/>
          </p:nvSpPr>
          <p:spPr bwMode="auto">
            <a:xfrm>
              <a:off x="1317" y="864"/>
              <a:ext cx="1248"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19"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20" name="Text Box 9"/>
            <p:cNvSpPr txBox="1">
              <a:spLocks noChangeArrowheads="1"/>
            </p:cNvSpPr>
            <p:nvPr/>
          </p:nvSpPr>
          <p:spPr bwMode="auto">
            <a:xfrm>
              <a:off x="583" y="974"/>
              <a:ext cx="982"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推荐算法整体流程</a:t>
              </a:r>
              <a:endParaRPr kumimoji="1" lang="zh-CN" altLang="en-US" sz="2000" dirty="0">
                <a:latin typeface="Times New Roman" panose="02020603050405020304" pitchFamily="18" charset="0"/>
              </a:endParaRPr>
            </a:p>
          </p:txBody>
        </p:sp>
        <p:sp>
          <p:nvSpPr>
            <p:cNvPr id="21" name="Text Box 11"/>
            <p:cNvSpPr txBox="1">
              <a:spLocks noChangeArrowheads="1"/>
            </p:cNvSpPr>
            <p:nvPr/>
          </p:nvSpPr>
          <p:spPr bwMode="auto">
            <a:xfrm>
              <a:off x="1615" y="974"/>
              <a:ext cx="859"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文本语义相似度</a:t>
              </a:r>
              <a:endParaRPr kumimoji="1" lang="zh-CN" altLang="en-US" sz="2000" dirty="0">
                <a:latin typeface="Times New Roman" panose="02020603050405020304" pitchFamily="18" charset="0"/>
              </a:endParaRPr>
            </a:p>
          </p:txBody>
        </p:sp>
      </p:grpSp>
      <p:sp>
        <p:nvSpPr>
          <p:cNvPr id="22" name="Text Box 11"/>
          <p:cNvSpPr txBox="1">
            <a:spLocks noChangeArrowheads="1"/>
          </p:cNvSpPr>
          <p:nvPr/>
        </p:nvSpPr>
        <p:spPr bwMode="auto">
          <a:xfrm>
            <a:off x="7917762" y="967657"/>
            <a:ext cx="1460266" cy="399840"/>
          </a:xfrm>
          <a:prstGeom prst="rect">
            <a:avLst/>
          </a:prstGeom>
          <a:noFill/>
          <a:ln>
            <a:noFill/>
          </a:ln>
          <a:effectLs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情感相似度</a:t>
            </a:r>
            <a:endParaRPr kumimoji="1" lang="zh-CN" altLang="en-US" sz="2000" dirty="0">
              <a:latin typeface="Times New Roman" panose="02020603050405020304" pitchFamily="18" charset="0"/>
            </a:endParaRPr>
          </a:p>
        </p:txBody>
      </p:sp>
      <p:sp>
        <p:nvSpPr>
          <p:cNvPr id="23" name="AutoShape 6"/>
          <p:cNvSpPr>
            <a:spLocks noChangeArrowheads="1"/>
          </p:cNvSpPr>
          <p:nvPr/>
        </p:nvSpPr>
        <p:spPr bwMode="auto">
          <a:xfrm>
            <a:off x="1011616" y="891276"/>
            <a:ext cx="2258761" cy="57120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24" name="Text Box 9"/>
          <p:cNvSpPr txBox="1">
            <a:spLocks noChangeArrowheads="1"/>
          </p:cNvSpPr>
          <p:nvPr/>
        </p:nvSpPr>
        <p:spPr bwMode="auto">
          <a:xfrm>
            <a:off x="1076645" y="967657"/>
            <a:ext cx="210226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融合时间因素</a:t>
            </a:r>
            <a:endParaRPr kumimoji="1" lang="zh-CN" altLang="en-US" sz="2000" dirty="0">
              <a:latin typeface="Times New Roman" panose="02020603050405020304" pitchFamily="18" charset="0"/>
            </a:endParaRPr>
          </a:p>
        </p:txBody>
      </p:sp>
      <p:sp>
        <p:nvSpPr>
          <p:cNvPr id="3" name="圆角矩形 2"/>
          <p:cNvSpPr/>
          <p:nvPr/>
        </p:nvSpPr>
        <p:spPr>
          <a:xfrm>
            <a:off x="5922335" y="4529471"/>
            <a:ext cx="244549" cy="340242"/>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417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0-#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8" grpId="0"/>
      <p:bldP spid="15" grpId="0" animBg="1"/>
      <p:bldP spid="22" grpId="0"/>
      <p:bldP spid="23" grpId="0" animBg="1"/>
      <p:bldP spid="24"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实验</a:t>
            </a:r>
            <a:endParaRPr lang="zh-CN" altLang="en-US" dirty="0"/>
          </a:p>
        </p:txBody>
      </p:sp>
      <p:sp>
        <p:nvSpPr>
          <p:cNvPr id="5" name="标题 1"/>
          <p:cNvSpPr txBox="1">
            <a:spLocks/>
          </p:cNvSpPr>
          <p:nvPr/>
        </p:nvSpPr>
        <p:spPr>
          <a:xfrm>
            <a:off x="1132477" y="1843163"/>
            <a:ext cx="3698896" cy="141953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50000"/>
              </a:lnSpc>
            </a:pPr>
            <a:r>
              <a:rPr lang="zh-CN" altLang="en-US" b="0" dirty="0" smtClean="0">
                <a:latin typeface="宋体" panose="02010600030101010101" pitchFamily="2" charset="-122"/>
                <a:ea typeface="宋体" panose="02010600030101010101" pitchFamily="2" charset="-122"/>
              </a:rPr>
              <a:t>获取数据的方式</a:t>
            </a:r>
            <a:endParaRPr lang="en-US" altLang="zh-CN" b="0" dirty="0" smtClean="0">
              <a:latin typeface="宋体" panose="02010600030101010101" pitchFamily="2" charset="-122"/>
              <a:ea typeface="宋体" panose="02010600030101010101" pitchFamily="2" charset="-122"/>
            </a:endParaRPr>
          </a:p>
          <a:p>
            <a:pPr>
              <a:lnSpc>
                <a:spcPct val="170000"/>
              </a:lnSpc>
            </a:pPr>
            <a:r>
              <a:rPr lang="en-US" altLang="zh-CN" sz="1900" b="0" dirty="0" smtClean="0">
                <a:ea typeface="宋体" panose="02010600030101010101" pitchFamily="2" charset="-122"/>
              </a:rPr>
              <a:t>1</a:t>
            </a:r>
            <a:r>
              <a:rPr lang="zh-CN" altLang="en-US" sz="1900" b="0" dirty="0" smtClean="0">
                <a:ea typeface="宋体" panose="02010600030101010101" pitchFamily="2" charset="-122"/>
              </a:rPr>
              <a:t>、</a:t>
            </a:r>
            <a:r>
              <a:rPr lang="zh-CN" altLang="en-US" sz="1900" b="0" dirty="0">
                <a:ea typeface="宋体" panose="02010600030101010101" pitchFamily="2" charset="-122"/>
              </a:rPr>
              <a:t>调用</a:t>
            </a:r>
            <a:r>
              <a:rPr lang="zh-CN" altLang="en-US" sz="1900" b="0" dirty="0" smtClean="0">
                <a:ea typeface="宋体" panose="02010600030101010101" pitchFamily="2" charset="-122"/>
              </a:rPr>
              <a:t>官方</a:t>
            </a:r>
            <a:r>
              <a:rPr lang="en-US" altLang="zh-CN" sz="1900" b="0" dirty="0" smtClean="0">
                <a:ea typeface="宋体" panose="02010600030101010101" pitchFamily="2" charset="-122"/>
              </a:rPr>
              <a:t>API</a:t>
            </a:r>
          </a:p>
          <a:p>
            <a:pPr>
              <a:lnSpc>
                <a:spcPct val="170000"/>
              </a:lnSpc>
            </a:pPr>
            <a:r>
              <a:rPr lang="en-US" altLang="zh-CN" sz="1900" dirty="0" smtClean="0">
                <a:solidFill>
                  <a:srgbClr val="FF0000"/>
                </a:solidFill>
                <a:latin typeface="宋体" panose="02010600030101010101" pitchFamily="2" charset="-122"/>
                <a:ea typeface="宋体" panose="02010600030101010101" pitchFamily="2" charset="-122"/>
              </a:rPr>
              <a:t>2</a:t>
            </a:r>
            <a:r>
              <a:rPr lang="zh-CN" altLang="en-US" sz="1900" dirty="0" smtClean="0">
                <a:solidFill>
                  <a:srgbClr val="FF0000"/>
                </a:solidFill>
                <a:latin typeface="宋体" panose="02010600030101010101" pitchFamily="2" charset="-122"/>
                <a:ea typeface="宋体" panose="02010600030101010101" pitchFamily="2" charset="-122"/>
              </a:rPr>
              <a:t>、爬取分析网页</a:t>
            </a:r>
            <a:endParaRPr lang="zh-CN" altLang="en-US" sz="1900" dirty="0">
              <a:solidFill>
                <a:srgbClr val="FF0000"/>
              </a:solidFill>
              <a:latin typeface="宋体" panose="02010600030101010101" pitchFamily="2" charset="-122"/>
              <a:ea typeface="宋体" panose="02010600030101010101" pitchFamily="2" charset="-122"/>
            </a:endParaRPr>
          </a:p>
        </p:txBody>
      </p:sp>
      <p:grpSp>
        <p:nvGrpSpPr>
          <p:cNvPr id="6" name="Group 3"/>
          <p:cNvGrpSpPr>
            <a:grpSpLocks/>
          </p:cNvGrpSpPr>
          <p:nvPr/>
        </p:nvGrpSpPr>
        <p:grpSpPr bwMode="auto">
          <a:xfrm>
            <a:off x="1227727" y="878315"/>
            <a:ext cx="2581488" cy="571200"/>
            <a:chOff x="480" y="864"/>
            <a:chExt cx="1125" cy="720"/>
          </a:xfrm>
        </p:grpSpPr>
        <p:sp>
          <p:nvSpPr>
            <p:cNvPr id="8" name="AutoShape 8"/>
            <p:cNvSpPr>
              <a:spLocks noChangeArrowheads="1"/>
            </p:cNvSpPr>
            <p:nvPr/>
          </p:nvSpPr>
          <p:spPr bwMode="auto">
            <a:xfrm>
              <a:off x="480" y="864"/>
              <a:ext cx="1125"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9"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graphicFrame>
        <p:nvGraphicFramePr>
          <p:cNvPr id="13" name="对象 12"/>
          <p:cNvGraphicFramePr>
            <a:graphicFrameLocks noChangeAspect="1"/>
          </p:cNvGraphicFramePr>
          <p:nvPr>
            <p:extLst>
              <p:ext uri="{D42A27DB-BD31-4B8C-83A1-F6EECF244321}">
                <p14:modId xmlns:p14="http://schemas.microsoft.com/office/powerpoint/2010/main" val="3386743779"/>
              </p:ext>
            </p:extLst>
          </p:nvPr>
        </p:nvGraphicFramePr>
        <p:xfrm>
          <a:off x="4402450" y="1809750"/>
          <a:ext cx="4613032" cy="3211032"/>
        </p:xfrm>
        <a:graphic>
          <a:graphicData uri="http://schemas.openxmlformats.org/presentationml/2006/ole">
            <mc:AlternateContent xmlns:mc="http://schemas.openxmlformats.org/markup-compatibility/2006">
              <mc:Choice xmlns:v="urn:schemas-microsoft-com:vml" Requires="v">
                <p:oleObj spid="_x0000_s14397" name="Visio" r:id="rId4" imgW="5515128" imgH="6200895" progId="Visio.Drawing.15">
                  <p:embed/>
                </p:oleObj>
              </mc:Choice>
              <mc:Fallback>
                <p:oleObj name="Visio" r:id="rId4" imgW="5515128" imgH="6200895" progId="Visio.Drawing.15">
                  <p:embed/>
                  <p:pic>
                    <p:nvPicPr>
                      <p:cNvPr id="0" name="Object 1"/>
                      <p:cNvPicPr>
                        <a:picLocks noChangeAspect="1" noChangeArrowheads="1"/>
                      </p:cNvPicPr>
                      <p:nvPr/>
                    </p:nvPicPr>
                    <p:blipFill>
                      <a:blip r:embed="rId5"/>
                      <a:srcRect l="3624" t="38159" r="6456" b="5988"/>
                      <a:stretch>
                        <a:fillRect/>
                      </a:stretch>
                    </p:blipFill>
                    <p:spPr bwMode="auto">
                      <a:xfrm>
                        <a:off x="4402450" y="1809750"/>
                        <a:ext cx="4613032" cy="3211032"/>
                      </a:xfrm>
                      <a:prstGeom prst="rect">
                        <a:avLst/>
                      </a:prstGeom>
                      <a:noFill/>
                    </p:spPr>
                  </p:pic>
                </p:oleObj>
              </mc:Fallback>
            </mc:AlternateContent>
          </a:graphicData>
        </a:graphic>
      </p:graphicFrame>
    </p:spTree>
    <p:extLst>
      <p:ext uri="{BB962C8B-B14F-4D97-AF65-F5344CB8AC3E}">
        <p14:creationId xmlns:p14="http://schemas.microsoft.com/office/powerpoint/2010/main" val="190586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实验</a:t>
            </a:r>
            <a:endParaRPr lang="zh-CN" altLang="en-US" dirty="0"/>
          </a:p>
        </p:txBody>
      </p:sp>
      <p:pic>
        <p:nvPicPr>
          <p:cNvPr id="3" name="图片 2"/>
          <p:cNvPicPr/>
          <p:nvPr/>
        </p:nvPicPr>
        <p:blipFill rotWithShape="1">
          <a:blip r:embed="rId2">
            <a:extLst>
              <a:ext uri="{28A0092B-C50C-407E-A947-70E740481C1C}">
                <a14:useLocalDpi xmlns:a14="http://schemas.microsoft.com/office/drawing/2010/main" val="0"/>
              </a:ext>
            </a:extLst>
          </a:blip>
          <a:srcRect r="6521"/>
          <a:stretch/>
        </p:blipFill>
        <p:spPr bwMode="auto">
          <a:xfrm>
            <a:off x="6418584" y="3461514"/>
            <a:ext cx="3686175" cy="2867026"/>
          </a:xfrm>
          <a:prstGeom prst="rect">
            <a:avLst/>
          </a:prstGeom>
          <a:noFill/>
          <a:ln>
            <a:noFill/>
          </a:ln>
          <a:extLst>
            <a:ext uri="{53640926-AAD7-44D8-BBD7-CCE9431645EC}">
              <a14:shadowObscured xmlns:a14="http://schemas.microsoft.com/office/drawing/2010/main"/>
            </a:ext>
          </a:extLst>
        </p:spPr>
      </p:pic>
      <p:pic>
        <p:nvPicPr>
          <p:cNvPr id="4" name="图片 3"/>
          <p:cNvPicPr/>
          <p:nvPr/>
        </p:nvPicPr>
        <p:blipFill rotWithShape="1">
          <a:blip r:embed="rId3">
            <a:extLst>
              <a:ext uri="{28A0092B-C50C-407E-A947-70E740481C1C}">
                <a14:useLocalDpi xmlns:a14="http://schemas.microsoft.com/office/drawing/2010/main" val="0"/>
              </a:ext>
            </a:extLst>
          </a:blip>
          <a:srcRect r="6954"/>
          <a:stretch/>
        </p:blipFill>
        <p:spPr bwMode="auto">
          <a:xfrm>
            <a:off x="2376034" y="3461514"/>
            <a:ext cx="3695700" cy="2867025"/>
          </a:xfrm>
          <a:prstGeom prst="rect">
            <a:avLst/>
          </a:prstGeom>
          <a:noFill/>
          <a:ln>
            <a:noFill/>
          </a:ln>
          <a:extLst>
            <a:ext uri="{53640926-AAD7-44D8-BBD7-CCE9431645EC}">
              <a14:shadowObscured xmlns:a14="http://schemas.microsoft.com/office/drawing/2010/main"/>
            </a:ext>
          </a:extLst>
        </p:spPr>
      </p:pic>
      <p:graphicFrame>
        <p:nvGraphicFramePr>
          <p:cNvPr id="5" name="表格 4"/>
          <p:cNvGraphicFramePr>
            <a:graphicFrameLocks noGrp="1"/>
          </p:cNvGraphicFramePr>
          <p:nvPr>
            <p:extLst>
              <p:ext uri="{D42A27DB-BD31-4B8C-83A1-F6EECF244321}">
                <p14:modId xmlns:p14="http://schemas.microsoft.com/office/powerpoint/2010/main" val="2154871587"/>
              </p:ext>
            </p:extLst>
          </p:nvPr>
        </p:nvGraphicFramePr>
        <p:xfrm>
          <a:off x="6758003" y="1666445"/>
          <a:ext cx="4269730" cy="1463040"/>
        </p:xfrm>
        <a:graphic>
          <a:graphicData uri="http://schemas.openxmlformats.org/drawingml/2006/table">
            <a:tbl>
              <a:tblPr firstRow="1" firstCol="1" bandRow="1">
                <a:tableStyleId>{5C22544A-7EE6-4342-B048-85BDC9FD1C3A}</a:tableStyleId>
              </a:tblPr>
              <a:tblGrid>
                <a:gridCol w="1432067"/>
                <a:gridCol w="1426944"/>
                <a:gridCol w="1410719"/>
              </a:tblGrid>
              <a:tr h="280700">
                <a:tc>
                  <a:txBody>
                    <a:bodyPr/>
                    <a:lstStyle/>
                    <a:p>
                      <a:pPr algn="ctr">
                        <a:lnSpc>
                          <a:spcPct val="150000"/>
                        </a:lnSpc>
                        <a:spcAft>
                          <a:spcPts val="0"/>
                        </a:spcAft>
                      </a:pPr>
                      <a:r>
                        <a:rPr lang="zh-CN" sz="1600" dirty="0">
                          <a:effectLst/>
                          <a:latin typeface="+mj-lt"/>
                          <a:ea typeface="宋体" panose="02010600030101010101" pitchFamily="2" charset="-122"/>
                        </a:rPr>
                        <a:t>数据特征</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A</a:t>
                      </a:r>
                      <a:r>
                        <a:rPr lang="zh-CN" sz="1600" dirty="0">
                          <a:effectLst/>
                          <a:latin typeface="+mj-lt"/>
                          <a:ea typeface="宋体" panose="02010600030101010101" pitchFamily="2" charset="-122"/>
                        </a:rPr>
                        <a:t>组数量</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a:effectLst/>
                          <a:latin typeface="+mj-lt"/>
                          <a:ea typeface="宋体" panose="02010600030101010101" pitchFamily="2" charset="-122"/>
                        </a:rPr>
                        <a:t>B</a:t>
                      </a:r>
                      <a:r>
                        <a:rPr lang="zh-CN" sz="1600">
                          <a:effectLst/>
                          <a:latin typeface="+mj-lt"/>
                          <a:ea typeface="宋体" panose="02010600030101010101" pitchFamily="2" charset="-122"/>
                        </a:rPr>
                        <a:t>组数量</a:t>
                      </a:r>
                      <a:endParaRPr lang="zh-CN" sz="2000">
                        <a:effectLst/>
                        <a:latin typeface="+mj-lt"/>
                        <a:ea typeface="宋体" panose="02010600030101010101" pitchFamily="2" charset="-122"/>
                        <a:cs typeface="宋体" panose="02010600030101010101" pitchFamily="2" charset="-122"/>
                      </a:endParaRPr>
                    </a:p>
                  </a:txBody>
                  <a:tcPr marL="68580" marR="68580" marT="0" marB="0" anchor="ctr"/>
                </a:tc>
              </a:tr>
              <a:tr h="280700">
                <a:tc>
                  <a:txBody>
                    <a:bodyPr/>
                    <a:lstStyle/>
                    <a:p>
                      <a:pPr algn="ctr">
                        <a:lnSpc>
                          <a:spcPct val="150000"/>
                        </a:lnSpc>
                        <a:spcAft>
                          <a:spcPts val="0"/>
                        </a:spcAft>
                      </a:pPr>
                      <a:r>
                        <a:rPr lang="zh-CN" sz="1600" dirty="0">
                          <a:effectLst/>
                          <a:latin typeface="+mj-lt"/>
                          <a:ea typeface="宋体" panose="02010600030101010101" pitchFamily="2" charset="-122"/>
                        </a:rPr>
                        <a:t>用户数</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63641</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a:effectLst/>
                          <a:latin typeface="+mj-lt"/>
                          <a:ea typeface="宋体" panose="02010600030101010101" pitchFamily="2" charset="-122"/>
                        </a:rPr>
                        <a:t>6038</a:t>
                      </a:r>
                      <a:endParaRPr lang="zh-CN" sz="2000">
                        <a:effectLst/>
                        <a:latin typeface="+mj-lt"/>
                        <a:ea typeface="宋体" panose="02010600030101010101" pitchFamily="2" charset="-122"/>
                        <a:cs typeface="宋体" panose="02010600030101010101" pitchFamily="2" charset="-122"/>
                      </a:endParaRPr>
                    </a:p>
                  </a:txBody>
                  <a:tcPr marL="68580" marR="68580" marT="0" marB="0" anchor="ctr"/>
                </a:tc>
              </a:tr>
              <a:tr h="280700">
                <a:tc>
                  <a:txBody>
                    <a:bodyPr/>
                    <a:lstStyle/>
                    <a:p>
                      <a:pPr algn="ctr">
                        <a:lnSpc>
                          <a:spcPct val="150000"/>
                        </a:lnSpc>
                        <a:spcAft>
                          <a:spcPts val="0"/>
                        </a:spcAft>
                      </a:pPr>
                      <a:r>
                        <a:rPr lang="zh-CN" sz="1600">
                          <a:effectLst/>
                          <a:latin typeface="+mj-lt"/>
                          <a:ea typeface="宋体" panose="02010600030101010101" pitchFamily="2" charset="-122"/>
                        </a:rPr>
                        <a:t>微博数</a:t>
                      </a:r>
                      <a:endParaRPr lang="zh-CN" sz="200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84168</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10569</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r>
              <a:tr h="280700">
                <a:tc>
                  <a:txBody>
                    <a:bodyPr/>
                    <a:lstStyle/>
                    <a:p>
                      <a:pPr algn="ctr">
                        <a:lnSpc>
                          <a:spcPct val="150000"/>
                        </a:lnSpc>
                        <a:spcAft>
                          <a:spcPts val="0"/>
                        </a:spcAft>
                      </a:pPr>
                      <a:r>
                        <a:rPr lang="zh-CN" sz="1600" dirty="0">
                          <a:effectLst/>
                          <a:latin typeface="+mj-lt"/>
                          <a:ea typeface="宋体" panose="02010600030101010101" pitchFamily="2" charset="-122"/>
                        </a:rPr>
                        <a:t>用户关系</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1391718</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80692</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r>
            </a:tbl>
          </a:graphicData>
        </a:graphic>
      </p:graphicFrame>
      <p:grpSp>
        <p:nvGrpSpPr>
          <p:cNvPr id="6" name="Group 3"/>
          <p:cNvGrpSpPr>
            <a:grpSpLocks/>
          </p:cNvGrpSpPr>
          <p:nvPr/>
        </p:nvGrpSpPr>
        <p:grpSpPr bwMode="auto">
          <a:xfrm>
            <a:off x="1227727" y="878315"/>
            <a:ext cx="2581488" cy="571200"/>
            <a:chOff x="480" y="864"/>
            <a:chExt cx="1125" cy="720"/>
          </a:xfrm>
        </p:grpSpPr>
        <p:sp>
          <p:nvSpPr>
            <p:cNvPr id="8" name="AutoShape 8"/>
            <p:cNvSpPr>
              <a:spLocks noChangeArrowheads="1"/>
            </p:cNvSpPr>
            <p:nvPr/>
          </p:nvSpPr>
          <p:spPr bwMode="auto">
            <a:xfrm>
              <a:off x="480" y="864"/>
              <a:ext cx="1125"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9"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sp>
        <p:nvSpPr>
          <p:cNvPr id="11" name="矩形 10"/>
          <p:cNvSpPr/>
          <p:nvPr/>
        </p:nvSpPr>
        <p:spPr>
          <a:xfrm>
            <a:off x="1199845" y="1662443"/>
            <a:ext cx="5218739" cy="1200329"/>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在微博网络中，由于存在很多僵尸粉和组织机构账户，这样的用户虽然拥有很多的粉丝，但是数据集中若含有大量的该类用户会对实验结果产生一定的</a:t>
            </a:r>
            <a:r>
              <a:rPr lang="zh-CN" altLang="zh-CN" dirty="0" smtClean="0">
                <a:latin typeface="Times New Roman" panose="02020603050405020304" pitchFamily="18" charset="0"/>
                <a:ea typeface="宋体" panose="02010600030101010101" pitchFamily="2" charset="-122"/>
                <a:cs typeface="Times New Roman" panose="02020603050405020304" pitchFamily="18" charset="0"/>
              </a:rPr>
              <a:t>影响</a:t>
            </a:r>
            <a:endParaRPr lang="zh-CN" altLang="en-US" dirty="0"/>
          </a:p>
        </p:txBody>
      </p:sp>
    </p:spTree>
    <p:extLst>
      <p:ext uri="{BB962C8B-B14F-4D97-AF65-F5344CB8AC3E}">
        <p14:creationId xmlns:p14="http://schemas.microsoft.com/office/powerpoint/2010/main" val="142795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a:t>
            </a:r>
            <a:endParaRPr lang="zh-CN" altLang="en-US" dirty="0"/>
          </a:p>
        </p:txBody>
      </p:sp>
      <p:sp>
        <p:nvSpPr>
          <p:cNvPr id="12" name="AutoShape 6"/>
          <p:cNvSpPr>
            <a:spLocks noChangeArrowheads="1"/>
          </p:cNvSpPr>
          <p:nvPr/>
        </p:nvSpPr>
        <p:spPr bwMode="auto">
          <a:xfrm>
            <a:off x="3148354" y="878315"/>
            <a:ext cx="2863730" cy="57120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13" name="Text Box 11"/>
          <p:cNvSpPr txBox="1">
            <a:spLocks noChangeArrowheads="1"/>
          </p:cNvSpPr>
          <p:nvPr/>
        </p:nvSpPr>
        <p:spPr bwMode="auto">
          <a:xfrm>
            <a:off x="4040975" y="976688"/>
            <a:ext cx="145940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实验结果</a:t>
            </a:r>
            <a:endParaRPr kumimoji="1" lang="zh-CN" altLang="en-US" sz="2000" dirty="0">
              <a:latin typeface="Times New Roman" panose="02020603050405020304" pitchFamily="18" charset="0"/>
            </a:endParaRPr>
          </a:p>
        </p:txBody>
      </p:sp>
      <p:grpSp>
        <p:nvGrpSpPr>
          <p:cNvPr id="6" name="Group 3"/>
          <p:cNvGrpSpPr>
            <a:grpSpLocks/>
          </p:cNvGrpSpPr>
          <p:nvPr/>
        </p:nvGrpSpPr>
        <p:grpSpPr bwMode="auto">
          <a:xfrm>
            <a:off x="1227727" y="878315"/>
            <a:ext cx="2581488" cy="571200"/>
            <a:chOff x="480" y="864"/>
            <a:chExt cx="1125" cy="720"/>
          </a:xfrm>
        </p:grpSpPr>
        <p:sp>
          <p:nvSpPr>
            <p:cNvPr id="8"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9"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sp>
        <p:nvSpPr>
          <p:cNvPr id="14" name="矩形 13"/>
          <p:cNvSpPr/>
          <p:nvPr/>
        </p:nvSpPr>
        <p:spPr>
          <a:xfrm>
            <a:off x="4580219" y="4467822"/>
            <a:ext cx="2641171" cy="334259"/>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3.11 </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准确率在不同数据上的对比图</a:t>
            </a:r>
            <a:endParaRPr lang="zh-CN" altLang="zh-CN" sz="1100" dirty="0">
              <a:effectLst/>
              <a:latin typeface="Cambria" panose="02040503050406030204" pitchFamily="18" charset="0"/>
              <a:ea typeface="黑体" panose="02010609060101010101" pitchFamily="49" charset="-122"/>
              <a:cs typeface="Times New Roman" panose="02020603050405020304" pitchFamily="18" charset="0"/>
            </a:endParaRPr>
          </a:p>
        </p:txBody>
      </p:sp>
      <p:sp>
        <p:nvSpPr>
          <p:cNvPr id="18" name="矩形 17"/>
          <p:cNvSpPr/>
          <p:nvPr/>
        </p:nvSpPr>
        <p:spPr>
          <a:xfrm>
            <a:off x="1861851" y="4898433"/>
            <a:ext cx="8473665" cy="1061829"/>
          </a:xfrm>
          <a:prstGeom prst="rect">
            <a:avLst/>
          </a:prstGeom>
        </p:spPr>
        <p:txBody>
          <a:bodyPr wrap="square">
            <a:spAutoFit/>
          </a:bodyPr>
          <a:lstStyle/>
          <a:p>
            <a:pPr indent="304800" algn="just">
              <a:lnSpc>
                <a:spcPct val="150000"/>
              </a:lnSpc>
              <a:spcAft>
                <a:spcPts val="0"/>
              </a:spcAft>
            </a:pPr>
            <a:r>
              <a:rPr lang="zh-CN" altLang="zh-CN" sz="1400" dirty="0">
                <a:latin typeface="Times New Roman" panose="02020603050405020304" pitchFamily="18" charset="0"/>
                <a:ea typeface="宋体" panose="02010600030101010101" pitchFamily="2" charset="-122"/>
                <a:cs typeface="宋体" panose="02010600030101010101" pitchFamily="2" charset="-122"/>
              </a:rPr>
              <a:t>在对用户的准确率</a:t>
            </a:r>
            <a:r>
              <a:rPr lang="en-US" altLang="zh-CN" sz="1400" dirty="0">
                <a:latin typeface="Times New Roman" panose="02020603050405020304" pitchFamily="18" charset="0"/>
                <a:ea typeface="宋体" panose="02010600030101010101" pitchFamily="2" charset="-122"/>
                <a:cs typeface="宋体" panose="02010600030101010101" pitchFamily="2" charset="-122"/>
              </a:rPr>
              <a:t>(Precision)</a:t>
            </a:r>
            <a:r>
              <a:rPr lang="zh-CN" altLang="zh-CN" sz="1400" dirty="0">
                <a:latin typeface="Times New Roman" panose="02020603050405020304" pitchFamily="18" charset="0"/>
                <a:ea typeface="宋体" panose="02010600030101010101" pitchFamily="2" charset="-122"/>
                <a:cs typeface="宋体" panose="02010600030101010101" pitchFamily="2" charset="-122"/>
              </a:rPr>
              <a:t>分析时，不管是</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传统的好友推荐算法还是本文提出的融合时间的文本语义和情感程度的算法，随着推荐列表的增长，准确率反而降低，可以推断好友推荐列表的长度和准确率成反比。在推荐列表长度小于</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10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时，准确率的值较高，符合推荐的特征。</a:t>
            </a:r>
            <a:endParaRPr lang="zh-CN" altLang="zh-CN" sz="1400" dirty="0">
              <a:effectLst/>
              <a:latin typeface="Times New Roman" panose="02020603050405020304" pitchFamily="18" charset="0"/>
              <a:ea typeface="宋体" panose="02010600030101010101" pitchFamily="2" charset="-122"/>
              <a:cs typeface="宋体" panose="02010600030101010101" pitchFamily="2" charset="-122"/>
            </a:endParaRPr>
          </a:p>
        </p:txBody>
      </p:sp>
      <p:pic>
        <p:nvPicPr>
          <p:cNvPr id="15" name="图片 14"/>
          <p:cNvPicPr/>
          <p:nvPr/>
        </p:nvPicPr>
        <p:blipFill rotWithShape="1">
          <a:blip r:embed="rId2">
            <a:extLst>
              <a:ext uri="{28A0092B-C50C-407E-A947-70E740481C1C}">
                <a14:useLocalDpi xmlns:a14="http://schemas.microsoft.com/office/drawing/2010/main" val="0"/>
              </a:ext>
            </a:extLst>
          </a:blip>
          <a:srcRect l="1319" r="6865" b="1693"/>
          <a:stretch/>
        </p:blipFill>
        <p:spPr bwMode="auto">
          <a:xfrm>
            <a:off x="1855340" y="1671496"/>
            <a:ext cx="3645036" cy="2900504"/>
          </a:xfrm>
          <a:prstGeom prst="rect">
            <a:avLst/>
          </a:prstGeom>
          <a:noFill/>
          <a:ln>
            <a:noFill/>
          </a:ln>
          <a:extLst>
            <a:ext uri="{53640926-AAD7-44D8-BBD7-CCE9431645EC}">
              <a14:shadowObscured xmlns:a14="http://schemas.microsoft.com/office/drawing/2010/main"/>
            </a:ext>
          </a:extLst>
        </p:spPr>
      </p:pic>
      <p:pic>
        <p:nvPicPr>
          <p:cNvPr id="16" name="图片 15"/>
          <p:cNvPicPr/>
          <p:nvPr/>
        </p:nvPicPr>
        <p:blipFill rotWithShape="1">
          <a:blip r:embed="rId3">
            <a:extLst>
              <a:ext uri="{28A0092B-C50C-407E-A947-70E740481C1C}">
                <a14:useLocalDpi xmlns:a14="http://schemas.microsoft.com/office/drawing/2010/main" val="0"/>
              </a:ext>
            </a:extLst>
          </a:blip>
          <a:srcRect l="1348" t="1" r="7017" b="2036"/>
          <a:stretch/>
        </p:blipFill>
        <p:spPr bwMode="auto">
          <a:xfrm>
            <a:off x="6564086" y="1671496"/>
            <a:ext cx="3771430" cy="29471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259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4"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a:t>
            </a:r>
            <a:endParaRPr lang="zh-CN" altLang="en-US" dirty="0"/>
          </a:p>
        </p:txBody>
      </p:sp>
      <p:sp>
        <p:nvSpPr>
          <p:cNvPr id="7" name="AutoShape 6"/>
          <p:cNvSpPr>
            <a:spLocks noChangeArrowheads="1"/>
          </p:cNvSpPr>
          <p:nvPr/>
        </p:nvSpPr>
        <p:spPr bwMode="auto">
          <a:xfrm>
            <a:off x="3148354" y="878315"/>
            <a:ext cx="2863730" cy="57120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8" name="Text Box 11"/>
          <p:cNvSpPr txBox="1">
            <a:spLocks noChangeArrowheads="1"/>
          </p:cNvSpPr>
          <p:nvPr/>
        </p:nvSpPr>
        <p:spPr bwMode="auto">
          <a:xfrm>
            <a:off x="4040975" y="976688"/>
            <a:ext cx="145940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实验结果</a:t>
            </a:r>
            <a:endParaRPr kumimoji="1" lang="zh-CN" altLang="en-US" sz="2000" dirty="0">
              <a:latin typeface="Times New Roman" panose="02020603050405020304" pitchFamily="18" charset="0"/>
            </a:endParaRPr>
          </a:p>
        </p:txBody>
      </p:sp>
      <p:grpSp>
        <p:nvGrpSpPr>
          <p:cNvPr id="9" name="Group 3"/>
          <p:cNvGrpSpPr>
            <a:grpSpLocks/>
          </p:cNvGrpSpPr>
          <p:nvPr/>
        </p:nvGrpSpPr>
        <p:grpSpPr bwMode="auto">
          <a:xfrm>
            <a:off x="1227727" y="878315"/>
            <a:ext cx="2581488" cy="571200"/>
            <a:chOff x="480" y="864"/>
            <a:chExt cx="1125" cy="720"/>
          </a:xfrm>
        </p:grpSpPr>
        <p:sp>
          <p:nvSpPr>
            <p:cNvPr id="10"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11"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sp>
        <p:nvSpPr>
          <p:cNvPr id="12" name="矩形 11"/>
          <p:cNvSpPr/>
          <p:nvPr/>
        </p:nvSpPr>
        <p:spPr>
          <a:xfrm>
            <a:off x="4580218" y="4467822"/>
            <a:ext cx="2641172" cy="369332"/>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3.12 </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召回</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率</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在不同数据上的对比图</a:t>
            </a:r>
            <a:endParaRPr lang="zh-CN" altLang="zh-CN" sz="1100" dirty="0">
              <a:effectLst/>
              <a:latin typeface="Cambria" panose="020405030504060302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1861851" y="4898433"/>
            <a:ext cx="8473665" cy="1023614"/>
          </a:xfrm>
          <a:prstGeom prst="rect">
            <a:avLst/>
          </a:prstGeom>
        </p:spPr>
        <p:txBody>
          <a:bodyPr wrap="square">
            <a:spAutoFit/>
          </a:bodyPr>
          <a:lstStyle/>
          <a:p>
            <a:pPr indent="304800" algn="just">
              <a:lnSpc>
                <a:spcPct val="150000"/>
              </a:lnSpc>
            </a:pPr>
            <a:r>
              <a:rPr lang="zh-CN" altLang="zh-CN" sz="1400" dirty="0">
                <a:latin typeface="Times New Roman" panose="02020603050405020304" pitchFamily="18" charset="0"/>
                <a:ea typeface="宋体" panose="02010600030101010101" pitchFamily="2" charset="-122"/>
                <a:cs typeface="宋体" panose="02010600030101010101" pitchFamily="2" charset="-122"/>
              </a:rPr>
              <a:t>从图</a:t>
            </a:r>
            <a:r>
              <a:rPr lang="en-US" altLang="zh-CN" sz="1400" dirty="0">
                <a:latin typeface="Times New Roman" panose="02020603050405020304" pitchFamily="18" charset="0"/>
                <a:ea typeface="宋体" panose="02010600030101010101" pitchFamily="2" charset="-122"/>
                <a:cs typeface="宋体" panose="02010600030101010101" pitchFamily="2" charset="-122"/>
              </a:rPr>
              <a:t>3.12</a:t>
            </a:r>
            <a:r>
              <a:rPr lang="zh-CN" altLang="zh-CN" sz="1400" dirty="0">
                <a:latin typeface="Times New Roman" panose="02020603050405020304" pitchFamily="18" charset="0"/>
                <a:ea typeface="宋体" panose="02010600030101010101" pitchFamily="2" charset="-122"/>
                <a:cs typeface="宋体" panose="02010600030101010101" pitchFamily="2" charset="-122"/>
              </a:rPr>
              <a:t>可以得出，本文提到的算法和传统的算法的推荐效果和推荐长度成正比，和准确率的变化成反比。同时在第二章中谈到的准确率和召回率的关系是成反比关系得到验证。在推荐长度为</a:t>
            </a:r>
            <a:r>
              <a:rPr lang="en-US" altLang="zh-CN" sz="1400" dirty="0">
                <a:latin typeface="Times New Roman" panose="02020603050405020304" pitchFamily="18" charset="0"/>
                <a:ea typeface="宋体" panose="02010600030101010101" pitchFamily="2" charset="-122"/>
                <a:cs typeface="宋体" panose="02010600030101010101" pitchFamily="2" charset="-122"/>
              </a:rPr>
              <a:t>45</a:t>
            </a:r>
            <a:r>
              <a:rPr lang="zh-CN" altLang="zh-CN" sz="1400" dirty="0">
                <a:latin typeface="Times New Roman" panose="02020603050405020304" pitchFamily="18" charset="0"/>
                <a:ea typeface="宋体" panose="02010600030101010101" pitchFamily="2" charset="-122"/>
                <a:cs typeface="宋体" panose="02010600030101010101" pitchFamily="2" charset="-122"/>
              </a:rPr>
              <a:t>的时候达到最大值，增长趋于平稳。由于这两种评价指标是互为矛盾，则又对平衡这两种指标的</a:t>
            </a:r>
            <a:r>
              <a:rPr lang="en-US" altLang="zh-CN" sz="1400" dirty="0">
                <a:latin typeface="Times New Roman" panose="02020603050405020304" pitchFamily="18" charset="0"/>
                <a:ea typeface="宋体" panose="02010600030101010101" pitchFamily="2" charset="-122"/>
                <a:cs typeface="宋体" panose="02010600030101010101" pitchFamily="2" charset="-122"/>
              </a:rPr>
              <a:t>F-measure</a:t>
            </a:r>
            <a:r>
              <a:rPr lang="zh-CN" altLang="zh-CN" sz="1400" dirty="0">
                <a:latin typeface="Times New Roman" panose="02020603050405020304" pitchFamily="18" charset="0"/>
                <a:ea typeface="宋体" panose="02010600030101010101" pitchFamily="2" charset="-122"/>
                <a:cs typeface="宋体" panose="02010600030101010101" pitchFamily="2" charset="-122"/>
              </a:rPr>
              <a:t>值进行评价。</a:t>
            </a:r>
          </a:p>
        </p:txBody>
      </p:sp>
      <p:pic>
        <p:nvPicPr>
          <p:cNvPr id="16" name="图片 15"/>
          <p:cNvPicPr/>
          <p:nvPr/>
        </p:nvPicPr>
        <p:blipFill rotWithShape="1">
          <a:blip r:embed="rId2">
            <a:extLst>
              <a:ext uri="{28A0092B-C50C-407E-A947-70E740481C1C}">
                <a14:useLocalDpi xmlns:a14="http://schemas.microsoft.com/office/drawing/2010/main" val="0"/>
              </a:ext>
            </a:extLst>
          </a:blip>
          <a:srcRect l="1319" r="7129" b="2022"/>
          <a:stretch/>
        </p:blipFill>
        <p:spPr bwMode="auto">
          <a:xfrm>
            <a:off x="1881440" y="1722807"/>
            <a:ext cx="3447458" cy="2618292"/>
          </a:xfrm>
          <a:prstGeom prst="rect">
            <a:avLst/>
          </a:prstGeom>
          <a:noFill/>
          <a:ln>
            <a:noFill/>
          </a:ln>
          <a:extLst>
            <a:ext uri="{53640926-AAD7-44D8-BBD7-CCE9431645EC}">
              <a14:shadowObscured xmlns:a14="http://schemas.microsoft.com/office/drawing/2010/main"/>
            </a:ext>
          </a:extLst>
        </p:spPr>
      </p:pic>
      <p:pic>
        <p:nvPicPr>
          <p:cNvPr id="17" name="图片 16"/>
          <p:cNvPicPr/>
          <p:nvPr/>
        </p:nvPicPr>
        <p:blipFill rotWithShape="1">
          <a:blip r:embed="rId3">
            <a:extLst>
              <a:ext uri="{28A0092B-C50C-407E-A947-70E740481C1C}">
                <a14:useLocalDpi xmlns:a14="http://schemas.microsoft.com/office/drawing/2010/main" val="0"/>
              </a:ext>
            </a:extLst>
          </a:blip>
          <a:srcRect l="1318" r="6866" b="1670"/>
          <a:stretch/>
        </p:blipFill>
        <p:spPr bwMode="auto">
          <a:xfrm>
            <a:off x="6723561" y="1745668"/>
            <a:ext cx="3454581" cy="25725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608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p:bldP spid="12"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a:t>
            </a:r>
            <a:endParaRPr lang="zh-CN" altLang="en-US" dirty="0"/>
          </a:p>
        </p:txBody>
      </p:sp>
      <p:sp>
        <p:nvSpPr>
          <p:cNvPr id="7" name="AutoShape 6"/>
          <p:cNvSpPr>
            <a:spLocks noChangeArrowheads="1"/>
          </p:cNvSpPr>
          <p:nvPr/>
        </p:nvSpPr>
        <p:spPr bwMode="auto">
          <a:xfrm>
            <a:off x="3148354" y="878315"/>
            <a:ext cx="2863730" cy="57120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8" name="Text Box 11"/>
          <p:cNvSpPr txBox="1">
            <a:spLocks noChangeArrowheads="1"/>
          </p:cNvSpPr>
          <p:nvPr/>
        </p:nvSpPr>
        <p:spPr bwMode="auto">
          <a:xfrm>
            <a:off x="4040975" y="976688"/>
            <a:ext cx="145940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实验结果</a:t>
            </a:r>
            <a:endParaRPr kumimoji="1" lang="zh-CN" altLang="en-US" sz="2000" dirty="0">
              <a:latin typeface="Times New Roman" panose="02020603050405020304" pitchFamily="18" charset="0"/>
            </a:endParaRPr>
          </a:p>
        </p:txBody>
      </p:sp>
      <p:grpSp>
        <p:nvGrpSpPr>
          <p:cNvPr id="9" name="Group 3"/>
          <p:cNvGrpSpPr>
            <a:grpSpLocks/>
          </p:cNvGrpSpPr>
          <p:nvPr/>
        </p:nvGrpSpPr>
        <p:grpSpPr bwMode="auto">
          <a:xfrm>
            <a:off x="1227727" y="878315"/>
            <a:ext cx="2581488" cy="571200"/>
            <a:chOff x="480" y="864"/>
            <a:chExt cx="1125" cy="720"/>
          </a:xfrm>
        </p:grpSpPr>
        <p:sp>
          <p:nvSpPr>
            <p:cNvPr id="10"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11"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sp>
        <p:nvSpPr>
          <p:cNvPr id="12" name="矩形 11"/>
          <p:cNvSpPr/>
          <p:nvPr/>
        </p:nvSpPr>
        <p:spPr>
          <a:xfrm>
            <a:off x="4408698" y="4467822"/>
            <a:ext cx="2984215" cy="369332"/>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3.13 F-measure</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值</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在</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不同数据上的对比图</a:t>
            </a:r>
            <a:endParaRPr lang="zh-CN" altLang="zh-CN" sz="1100" dirty="0">
              <a:effectLst/>
              <a:latin typeface="Cambria" panose="020405030504060302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1861851" y="4898433"/>
            <a:ext cx="8473665" cy="700448"/>
          </a:xfrm>
          <a:prstGeom prst="rect">
            <a:avLst/>
          </a:prstGeom>
        </p:spPr>
        <p:txBody>
          <a:bodyPr wrap="square">
            <a:spAutoFit/>
          </a:bodyPr>
          <a:lstStyle/>
          <a:p>
            <a:pPr indent="304800" algn="just">
              <a:lnSpc>
                <a:spcPct val="150000"/>
              </a:lnSpc>
            </a:pP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3.13</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表示</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B</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两组数据下的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F-measure</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值对比图，从图中可以看出，本文提出的算法在推荐个数少于</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40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时，能保持很好的结果，加入情感因素同样能够提高召回率。</a:t>
            </a:r>
          </a:p>
        </p:txBody>
      </p:sp>
      <p:grpSp>
        <p:nvGrpSpPr>
          <p:cNvPr id="3" name="Group 4"/>
          <p:cNvGrpSpPr>
            <a:grpSpLocks noChangeAspect="1"/>
          </p:cNvGrpSpPr>
          <p:nvPr/>
        </p:nvGrpSpPr>
        <p:grpSpPr bwMode="auto">
          <a:xfrm>
            <a:off x="1903413" y="1731963"/>
            <a:ext cx="3155950" cy="2754312"/>
            <a:chOff x="1199" y="1091"/>
            <a:chExt cx="1988" cy="1735"/>
          </a:xfrm>
        </p:grpSpPr>
        <p:sp>
          <p:nvSpPr>
            <p:cNvPr id="4" name="AutoShape 3"/>
            <p:cNvSpPr>
              <a:spLocks noChangeAspect="1" noChangeArrowheads="1" noTextEdit="1"/>
            </p:cNvSpPr>
            <p:nvPr/>
          </p:nvSpPr>
          <p:spPr bwMode="auto">
            <a:xfrm>
              <a:off x="1200" y="1091"/>
              <a:ext cx="1954"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5"/>
            <p:cNvSpPr>
              <a:spLocks noChangeArrowheads="1"/>
            </p:cNvSpPr>
            <p:nvPr/>
          </p:nvSpPr>
          <p:spPr bwMode="auto">
            <a:xfrm>
              <a:off x="1549" y="1238"/>
              <a:ext cx="1551" cy="13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6"/>
            <p:cNvSpPr>
              <a:spLocks noChangeArrowheads="1"/>
            </p:cNvSpPr>
            <p:nvPr/>
          </p:nvSpPr>
          <p:spPr bwMode="auto">
            <a:xfrm>
              <a:off x="1549" y="1238"/>
              <a:ext cx="1551" cy="1368"/>
            </a:xfrm>
            <a:prstGeom prst="rect">
              <a:avLst/>
            </a:prstGeom>
            <a:noFill/>
            <a:ln w="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p:cNvSpPr>
              <a:spLocks/>
            </p:cNvSpPr>
            <p:nvPr/>
          </p:nvSpPr>
          <p:spPr bwMode="auto">
            <a:xfrm>
              <a:off x="1576"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8"/>
            <p:cNvSpPr>
              <a:spLocks/>
            </p:cNvSpPr>
            <p:nvPr/>
          </p:nvSpPr>
          <p:spPr bwMode="auto">
            <a:xfrm>
              <a:off x="1704"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1858"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2013"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
            <p:cNvSpPr>
              <a:spLocks/>
            </p:cNvSpPr>
            <p:nvPr/>
          </p:nvSpPr>
          <p:spPr bwMode="auto">
            <a:xfrm>
              <a:off x="2167"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
            <p:cNvSpPr>
              <a:spLocks/>
            </p:cNvSpPr>
            <p:nvPr/>
          </p:nvSpPr>
          <p:spPr bwMode="auto">
            <a:xfrm>
              <a:off x="2321"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3"/>
            <p:cNvSpPr>
              <a:spLocks/>
            </p:cNvSpPr>
            <p:nvPr/>
          </p:nvSpPr>
          <p:spPr bwMode="auto">
            <a:xfrm>
              <a:off x="2476"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4"/>
            <p:cNvSpPr>
              <a:spLocks/>
            </p:cNvSpPr>
            <p:nvPr/>
          </p:nvSpPr>
          <p:spPr bwMode="auto">
            <a:xfrm>
              <a:off x="2630"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5"/>
            <p:cNvSpPr>
              <a:spLocks/>
            </p:cNvSpPr>
            <p:nvPr/>
          </p:nvSpPr>
          <p:spPr bwMode="auto">
            <a:xfrm>
              <a:off x="2785"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6"/>
            <p:cNvSpPr>
              <a:spLocks/>
            </p:cNvSpPr>
            <p:nvPr/>
          </p:nvSpPr>
          <p:spPr bwMode="auto">
            <a:xfrm>
              <a:off x="2939"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3100"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1549" y="2606"/>
              <a:ext cx="1551" cy="0"/>
            </a:xfrm>
            <a:custGeom>
              <a:avLst/>
              <a:gdLst>
                <a:gd name="T0" fmla="*/ 0 w 231"/>
                <a:gd name="T1" fmla="*/ 231 w 231"/>
                <a:gd name="T2" fmla="*/ 231 w 231"/>
              </a:gdLst>
              <a:ahLst/>
              <a:cxnLst>
                <a:cxn ang="0">
                  <a:pos x="T0" y="0"/>
                </a:cxn>
                <a:cxn ang="0">
                  <a:pos x="T1" y="0"/>
                </a:cxn>
                <a:cxn ang="0">
                  <a:pos x="T2" y="0"/>
                </a:cxn>
              </a:cxnLst>
              <a:rect l="0" t="0" r="r" b="b"/>
              <a:pathLst>
                <a:path w="231">
                  <a:moveTo>
                    <a:pt x="0" y="0"/>
                  </a:moveTo>
                  <a:lnTo>
                    <a:pt x="231" y="0"/>
                  </a:lnTo>
                  <a:lnTo>
                    <a:pt x="231"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1549" y="2264"/>
              <a:ext cx="1551" cy="0"/>
            </a:xfrm>
            <a:custGeom>
              <a:avLst/>
              <a:gdLst>
                <a:gd name="T0" fmla="*/ 0 w 231"/>
                <a:gd name="T1" fmla="*/ 231 w 231"/>
                <a:gd name="T2" fmla="*/ 231 w 231"/>
              </a:gdLst>
              <a:ahLst/>
              <a:cxnLst>
                <a:cxn ang="0">
                  <a:pos x="T0" y="0"/>
                </a:cxn>
                <a:cxn ang="0">
                  <a:pos x="T1" y="0"/>
                </a:cxn>
                <a:cxn ang="0">
                  <a:pos x="T2" y="0"/>
                </a:cxn>
              </a:cxnLst>
              <a:rect l="0" t="0" r="r" b="b"/>
              <a:pathLst>
                <a:path w="231">
                  <a:moveTo>
                    <a:pt x="0" y="0"/>
                  </a:moveTo>
                  <a:lnTo>
                    <a:pt x="231" y="0"/>
                  </a:lnTo>
                  <a:lnTo>
                    <a:pt x="231"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
            <p:cNvSpPr>
              <a:spLocks/>
            </p:cNvSpPr>
            <p:nvPr/>
          </p:nvSpPr>
          <p:spPr bwMode="auto">
            <a:xfrm>
              <a:off x="1549" y="1916"/>
              <a:ext cx="1551" cy="0"/>
            </a:xfrm>
            <a:custGeom>
              <a:avLst/>
              <a:gdLst>
                <a:gd name="T0" fmla="*/ 0 w 231"/>
                <a:gd name="T1" fmla="*/ 231 w 231"/>
                <a:gd name="T2" fmla="*/ 231 w 231"/>
              </a:gdLst>
              <a:ahLst/>
              <a:cxnLst>
                <a:cxn ang="0">
                  <a:pos x="T0" y="0"/>
                </a:cxn>
                <a:cxn ang="0">
                  <a:pos x="T1" y="0"/>
                </a:cxn>
                <a:cxn ang="0">
                  <a:pos x="T2" y="0"/>
                </a:cxn>
              </a:cxnLst>
              <a:rect l="0" t="0" r="r" b="b"/>
              <a:pathLst>
                <a:path w="231">
                  <a:moveTo>
                    <a:pt x="0" y="0"/>
                  </a:moveTo>
                  <a:lnTo>
                    <a:pt x="231" y="0"/>
                  </a:lnTo>
                  <a:lnTo>
                    <a:pt x="231"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
            <p:cNvSpPr>
              <a:spLocks/>
            </p:cNvSpPr>
            <p:nvPr/>
          </p:nvSpPr>
          <p:spPr bwMode="auto">
            <a:xfrm>
              <a:off x="1549" y="1574"/>
              <a:ext cx="1551" cy="0"/>
            </a:xfrm>
            <a:custGeom>
              <a:avLst/>
              <a:gdLst>
                <a:gd name="T0" fmla="*/ 0 w 231"/>
                <a:gd name="T1" fmla="*/ 231 w 231"/>
                <a:gd name="T2" fmla="*/ 231 w 231"/>
              </a:gdLst>
              <a:ahLst/>
              <a:cxnLst>
                <a:cxn ang="0">
                  <a:pos x="T0" y="0"/>
                </a:cxn>
                <a:cxn ang="0">
                  <a:pos x="T1" y="0"/>
                </a:cxn>
                <a:cxn ang="0">
                  <a:pos x="T2" y="0"/>
                </a:cxn>
              </a:cxnLst>
              <a:rect l="0" t="0" r="r" b="b"/>
              <a:pathLst>
                <a:path w="231">
                  <a:moveTo>
                    <a:pt x="0" y="0"/>
                  </a:moveTo>
                  <a:lnTo>
                    <a:pt x="231" y="0"/>
                  </a:lnTo>
                  <a:lnTo>
                    <a:pt x="231"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
            <p:cNvSpPr>
              <a:spLocks/>
            </p:cNvSpPr>
            <p:nvPr/>
          </p:nvSpPr>
          <p:spPr bwMode="auto">
            <a:xfrm>
              <a:off x="1549" y="1238"/>
              <a:ext cx="1551" cy="0"/>
            </a:xfrm>
            <a:custGeom>
              <a:avLst/>
              <a:gdLst>
                <a:gd name="T0" fmla="*/ 0 w 231"/>
                <a:gd name="T1" fmla="*/ 231 w 231"/>
                <a:gd name="T2" fmla="*/ 231 w 231"/>
              </a:gdLst>
              <a:ahLst/>
              <a:cxnLst>
                <a:cxn ang="0">
                  <a:pos x="T0" y="0"/>
                </a:cxn>
                <a:cxn ang="0">
                  <a:pos x="T1" y="0"/>
                </a:cxn>
                <a:cxn ang="0">
                  <a:pos x="T2" y="0"/>
                </a:cxn>
              </a:cxnLst>
              <a:rect l="0" t="0" r="r" b="b"/>
              <a:pathLst>
                <a:path w="231">
                  <a:moveTo>
                    <a:pt x="0" y="0"/>
                  </a:moveTo>
                  <a:lnTo>
                    <a:pt x="231" y="0"/>
                  </a:lnTo>
                  <a:lnTo>
                    <a:pt x="231"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23"/>
            <p:cNvSpPr>
              <a:spLocks noChangeShapeType="1"/>
            </p:cNvSpPr>
            <p:nvPr/>
          </p:nvSpPr>
          <p:spPr bwMode="auto">
            <a:xfrm>
              <a:off x="1549" y="2606"/>
              <a:ext cx="15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24"/>
            <p:cNvSpPr>
              <a:spLocks noChangeShapeType="1"/>
            </p:cNvSpPr>
            <p:nvPr/>
          </p:nvSpPr>
          <p:spPr bwMode="auto">
            <a:xfrm flipV="1">
              <a:off x="1549" y="1238"/>
              <a:ext cx="0" cy="13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25"/>
            <p:cNvSpPr>
              <a:spLocks noChangeShapeType="1"/>
            </p:cNvSpPr>
            <p:nvPr/>
          </p:nvSpPr>
          <p:spPr bwMode="auto">
            <a:xfrm flipV="1">
              <a:off x="1576"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26"/>
            <p:cNvSpPr>
              <a:spLocks noChangeArrowheads="1"/>
            </p:cNvSpPr>
            <p:nvPr/>
          </p:nvSpPr>
          <p:spPr bwMode="auto">
            <a:xfrm>
              <a:off x="1556" y="2624"/>
              <a:ext cx="87"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8" name="Line 27"/>
            <p:cNvSpPr>
              <a:spLocks noChangeShapeType="1"/>
            </p:cNvSpPr>
            <p:nvPr/>
          </p:nvSpPr>
          <p:spPr bwMode="auto">
            <a:xfrm flipV="1">
              <a:off x="1704"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28"/>
            <p:cNvSpPr>
              <a:spLocks noChangeArrowheads="1"/>
            </p:cNvSpPr>
            <p:nvPr/>
          </p:nvSpPr>
          <p:spPr bwMode="auto">
            <a:xfrm>
              <a:off x="1684" y="2624"/>
              <a:ext cx="87"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0" name="Line 29"/>
            <p:cNvSpPr>
              <a:spLocks noChangeShapeType="1"/>
            </p:cNvSpPr>
            <p:nvPr/>
          </p:nvSpPr>
          <p:spPr bwMode="auto">
            <a:xfrm flipV="1">
              <a:off x="1858"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Rectangle 30"/>
            <p:cNvSpPr>
              <a:spLocks noChangeArrowheads="1"/>
            </p:cNvSpPr>
            <p:nvPr/>
          </p:nvSpPr>
          <p:spPr bwMode="auto">
            <a:xfrm>
              <a:off x="1811"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2" name="Line 31"/>
            <p:cNvSpPr>
              <a:spLocks noChangeShapeType="1"/>
            </p:cNvSpPr>
            <p:nvPr/>
          </p:nvSpPr>
          <p:spPr bwMode="auto">
            <a:xfrm flipV="1">
              <a:off x="2013"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Rectangle 32"/>
            <p:cNvSpPr>
              <a:spLocks noChangeArrowheads="1"/>
            </p:cNvSpPr>
            <p:nvPr/>
          </p:nvSpPr>
          <p:spPr bwMode="auto">
            <a:xfrm>
              <a:off x="1966"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4" name="Line 33"/>
            <p:cNvSpPr>
              <a:spLocks noChangeShapeType="1"/>
            </p:cNvSpPr>
            <p:nvPr/>
          </p:nvSpPr>
          <p:spPr bwMode="auto">
            <a:xfrm flipV="1">
              <a:off x="2167"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Rectangle 34"/>
            <p:cNvSpPr>
              <a:spLocks noChangeArrowheads="1"/>
            </p:cNvSpPr>
            <p:nvPr/>
          </p:nvSpPr>
          <p:spPr bwMode="auto">
            <a:xfrm>
              <a:off x="2120"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20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6" name="Line 35"/>
            <p:cNvSpPr>
              <a:spLocks noChangeShapeType="1"/>
            </p:cNvSpPr>
            <p:nvPr/>
          </p:nvSpPr>
          <p:spPr bwMode="auto">
            <a:xfrm flipV="1">
              <a:off x="2321"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36"/>
            <p:cNvSpPr>
              <a:spLocks noChangeArrowheads="1"/>
            </p:cNvSpPr>
            <p:nvPr/>
          </p:nvSpPr>
          <p:spPr bwMode="auto">
            <a:xfrm>
              <a:off x="2274"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25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8" name="Line 37"/>
            <p:cNvSpPr>
              <a:spLocks noChangeShapeType="1"/>
            </p:cNvSpPr>
            <p:nvPr/>
          </p:nvSpPr>
          <p:spPr bwMode="auto">
            <a:xfrm flipV="1">
              <a:off x="2476"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38"/>
            <p:cNvSpPr>
              <a:spLocks noChangeArrowheads="1"/>
            </p:cNvSpPr>
            <p:nvPr/>
          </p:nvSpPr>
          <p:spPr bwMode="auto">
            <a:xfrm>
              <a:off x="2429"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30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0" name="Line 39"/>
            <p:cNvSpPr>
              <a:spLocks noChangeShapeType="1"/>
            </p:cNvSpPr>
            <p:nvPr/>
          </p:nvSpPr>
          <p:spPr bwMode="auto">
            <a:xfrm flipV="1">
              <a:off x="2630"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Rectangle 40"/>
            <p:cNvSpPr>
              <a:spLocks noChangeArrowheads="1"/>
            </p:cNvSpPr>
            <p:nvPr/>
          </p:nvSpPr>
          <p:spPr bwMode="auto">
            <a:xfrm>
              <a:off x="2583"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35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2" name="Line 41"/>
            <p:cNvSpPr>
              <a:spLocks noChangeShapeType="1"/>
            </p:cNvSpPr>
            <p:nvPr/>
          </p:nvSpPr>
          <p:spPr bwMode="auto">
            <a:xfrm flipV="1">
              <a:off x="2785"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Rectangle 42"/>
            <p:cNvSpPr>
              <a:spLocks noChangeArrowheads="1"/>
            </p:cNvSpPr>
            <p:nvPr/>
          </p:nvSpPr>
          <p:spPr bwMode="auto">
            <a:xfrm>
              <a:off x="2738"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40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4" name="Line 43"/>
            <p:cNvSpPr>
              <a:spLocks noChangeShapeType="1"/>
            </p:cNvSpPr>
            <p:nvPr/>
          </p:nvSpPr>
          <p:spPr bwMode="auto">
            <a:xfrm flipV="1">
              <a:off x="2939"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Rectangle 44"/>
            <p:cNvSpPr>
              <a:spLocks noChangeArrowheads="1"/>
            </p:cNvSpPr>
            <p:nvPr/>
          </p:nvSpPr>
          <p:spPr bwMode="auto">
            <a:xfrm>
              <a:off x="2892"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45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6" name="Line 45"/>
            <p:cNvSpPr>
              <a:spLocks noChangeShapeType="1"/>
            </p:cNvSpPr>
            <p:nvPr/>
          </p:nvSpPr>
          <p:spPr bwMode="auto">
            <a:xfrm flipV="1">
              <a:off x="3100"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46"/>
            <p:cNvSpPr>
              <a:spLocks noChangeArrowheads="1"/>
            </p:cNvSpPr>
            <p:nvPr/>
          </p:nvSpPr>
          <p:spPr bwMode="auto">
            <a:xfrm>
              <a:off x="3053"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50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8" name="Line 47"/>
            <p:cNvSpPr>
              <a:spLocks noChangeShapeType="1"/>
            </p:cNvSpPr>
            <p:nvPr/>
          </p:nvSpPr>
          <p:spPr bwMode="auto">
            <a:xfrm>
              <a:off x="1549" y="2606"/>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Rectangle 48"/>
            <p:cNvSpPr>
              <a:spLocks noChangeArrowheads="1"/>
            </p:cNvSpPr>
            <p:nvPr/>
          </p:nvSpPr>
          <p:spPr bwMode="auto">
            <a:xfrm>
              <a:off x="1355" y="2557"/>
              <a:ext cx="208"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0.05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0" name="Line 49"/>
            <p:cNvSpPr>
              <a:spLocks noChangeShapeType="1"/>
            </p:cNvSpPr>
            <p:nvPr/>
          </p:nvSpPr>
          <p:spPr bwMode="auto">
            <a:xfrm>
              <a:off x="1549" y="2264"/>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50"/>
            <p:cNvSpPr>
              <a:spLocks noChangeArrowheads="1"/>
            </p:cNvSpPr>
            <p:nvPr/>
          </p:nvSpPr>
          <p:spPr bwMode="auto">
            <a:xfrm>
              <a:off x="1402" y="2215"/>
              <a:ext cx="161"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0.1</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2" name="Line 51"/>
            <p:cNvSpPr>
              <a:spLocks noChangeShapeType="1"/>
            </p:cNvSpPr>
            <p:nvPr/>
          </p:nvSpPr>
          <p:spPr bwMode="auto">
            <a:xfrm>
              <a:off x="1549" y="1916"/>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52"/>
            <p:cNvSpPr>
              <a:spLocks noChangeArrowheads="1"/>
            </p:cNvSpPr>
            <p:nvPr/>
          </p:nvSpPr>
          <p:spPr bwMode="auto">
            <a:xfrm>
              <a:off x="1355" y="1867"/>
              <a:ext cx="208"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0.15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4" name="Line 53"/>
            <p:cNvSpPr>
              <a:spLocks noChangeShapeType="1"/>
            </p:cNvSpPr>
            <p:nvPr/>
          </p:nvSpPr>
          <p:spPr bwMode="auto">
            <a:xfrm>
              <a:off x="1549" y="1574"/>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Rectangle 54"/>
            <p:cNvSpPr>
              <a:spLocks noChangeArrowheads="1"/>
            </p:cNvSpPr>
            <p:nvPr/>
          </p:nvSpPr>
          <p:spPr bwMode="auto">
            <a:xfrm>
              <a:off x="1402" y="1525"/>
              <a:ext cx="161"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0.2</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6" name="Line 55"/>
            <p:cNvSpPr>
              <a:spLocks noChangeShapeType="1"/>
            </p:cNvSpPr>
            <p:nvPr/>
          </p:nvSpPr>
          <p:spPr bwMode="auto">
            <a:xfrm>
              <a:off x="1549" y="1238"/>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56"/>
            <p:cNvSpPr>
              <a:spLocks noChangeArrowheads="1"/>
            </p:cNvSpPr>
            <p:nvPr/>
          </p:nvSpPr>
          <p:spPr bwMode="auto">
            <a:xfrm>
              <a:off x="1355" y="1189"/>
              <a:ext cx="208"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0.25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8" name="Freeform 57"/>
            <p:cNvSpPr>
              <a:spLocks/>
            </p:cNvSpPr>
            <p:nvPr/>
          </p:nvSpPr>
          <p:spPr bwMode="auto">
            <a:xfrm>
              <a:off x="1576" y="1763"/>
              <a:ext cx="1524" cy="690"/>
            </a:xfrm>
            <a:custGeom>
              <a:avLst/>
              <a:gdLst>
                <a:gd name="T0" fmla="*/ 0 w 1524"/>
                <a:gd name="T1" fmla="*/ 690 h 690"/>
                <a:gd name="T2" fmla="*/ 128 w 1524"/>
                <a:gd name="T3" fmla="*/ 85 h 690"/>
                <a:gd name="T4" fmla="*/ 282 w 1524"/>
                <a:gd name="T5" fmla="*/ 0 h 690"/>
                <a:gd name="T6" fmla="*/ 437 w 1524"/>
                <a:gd name="T7" fmla="*/ 49 h 690"/>
                <a:gd name="T8" fmla="*/ 591 w 1524"/>
                <a:gd name="T9" fmla="*/ 128 h 690"/>
                <a:gd name="T10" fmla="*/ 745 w 1524"/>
                <a:gd name="T11" fmla="*/ 201 h 690"/>
                <a:gd name="T12" fmla="*/ 900 w 1524"/>
                <a:gd name="T13" fmla="*/ 281 h 690"/>
                <a:gd name="T14" fmla="*/ 1054 w 1524"/>
                <a:gd name="T15" fmla="*/ 336 h 690"/>
                <a:gd name="T16" fmla="*/ 1209 w 1524"/>
                <a:gd name="T17" fmla="*/ 403 h 690"/>
                <a:gd name="T18" fmla="*/ 1363 w 1524"/>
                <a:gd name="T19" fmla="*/ 464 h 690"/>
                <a:gd name="T20" fmla="*/ 1524 w 1524"/>
                <a:gd name="T21" fmla="*/ 507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4" h="690">
                  <a:moveTo>
                    <a:pt x="0" y="690"/>
                  </a:moveTo>
                  <a:lnTo>
                    <a:pt x="128" y="85"/>
                  </a:lnTo>
                  <a:lnTo>
                    <a:pt x="282" y="0"/>
                  </a:lnTo>
                  <a:lnTo>
                    <a:pt x="437" y="49"/>
                  </a:lnTo>
                  <a:lnTo>
                    <a:pt x="591" y="128"/>
                  </a:lnTo>
                  <a:lnTo>
                    <a:pt x="745" y="201"/>
                  </a:lnTo>
                  <a:lnTo>
                    <a:pt x="900" y="281"/>
                  </a:lnTo>
                  <a:lnTo>
                    <a:pt x="1054" y="336"/>
                  </a:lnTo>
                  <a:lnTo>
                    <a:pt x="1209" y="403"/>
                  </a:lnTo>
                  <a:lnTo>
                    <a:pt x="1363" y="464"/>
                  </a:lnTo>
                  <a:lnTo>
                    <a:pt x="1524" y="507"/>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Oval 58"/>
            <p:cNvSpPr>
              <a:spLocks noChangeArrowheads="1"/>
            </p:cNvSpPr>
            <p:nvPr/>
          </p:nvSpPr>
          <p:spPr bwMode="auto">
            <a:xfrm>
              <a:off x="1549" y="2429"/>
              <a:ext cx="61"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Oval 59"/>
            <p:cNvSpPr>
              <a:spLocks noChangeArrowheads="1"/>
            </p:cNvSpPr>
            <p:nvPr/>
          </p:nvSpPr>
          <p:spPr bwMode="auto">
            <a:xfrm>
              <a:off x="1677" y="1824"/>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Oval 60"/>
            <p:cNvSpPr>
              <a:spLocks noChangeArrowheads="1"/>
            </p:cNvSpPr>
            <p:nvPr/>
          </p:nvSpPr>
          <p:spPr bwMode="auto">
            <a:xfrm>
              <a:off x="1831" y="1738"/>
              <a:ext cx="61"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Oval 61"/>
            <p:cNvSpPr>
              <a:spLocks noChangeArrowheads="1"/>
            </p:cNvSpPr>
            <p:nvPr/>
          </p:nvSpPr>
          <p:spPr bwMode="auto">
            <a:xfrm>
              <a:off x="1986" y="1787"/>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Oval 62"/>
            <p:cNvSpPr>
              <a:spLocks noChangeArrowheads="1"/>
            </p:cNvSpPr>
            <p:nvPr/>
          </p:nvSpPr>
          <p:spPr bwMode="auto">
            <a:xfrm>
              <a:off x="2140" y="1867"/>
              <a:ext cx="61"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63"/>
            <p:cNvSpPr>
              <a:spLocks noChangeArrowheads="1"/>
            </p:cNvSpPr>
            <p:nvPr/>
          </p:nvSpPr>
          <p:spPr bwMode="auto">
            <a:xfrm>
              <a:off x="2295" y="1940"/>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64"/>
            <p:cNvSpPr>
              <a:spLocks noChangeArrowheads="1"/>
            </p:cNvSpPr>
            <p:nvPr/>
          </p:nvSpPr>
          <p:spPr bwMode="auto">
            <a:xfrm>
              <a:off x="2449" y="2019"/>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65"/>
            <p:cNvSpPr>
              <a:spLocks noChangeArrowheads="1"/>
            </p:cNvSpPr>
            <p:nvPr/>
          </p:nvSpPr>
          <p:spPr bwMode="auto">
            <a:xfrm>
              <a:off x="2603" y="2074"/>
              <a:ext cx="61"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66"/>
            <p:cNvSpPr>
              <a:spLocks noChangeArrowheads="1"/>
            </p:cNvSpPr>
            <p:nvPr/>
          </p:nvSpPr>
          <p:spPr bwMode="auto">
            <a:xfrm>
              <a:off x="2758" y="2142"/>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67"/>
            <p:cNvSpPr>
              <a:spLocks noChangeArrowheads="1"/>
            </p:cNvSpPr>
            <p:nvPr/>
          </p:nvSpPr>
          <p:spPr bwMode="auto">
            <a:xfrm>
              <a:off x="2912" y="2203"/>
              <a:ext cx="61"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Oval 68"/>
            <p:cNvSpPr>
              <a:spLocks noChangeArrowheads="1"/>
            </p:cNvSpPr>
            <p:nvPr/>
          </p:nvSpPr>
          <p:spPr bwMode="auto">
            <a:xfrm>
              <a:off x="3074" y="2245"/>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Oval 69"/>
            <p:cNvSpPr>
              <a:spLocks noChangeArrowheads="1"/>
            </p:cNvSpPr>
            <p:nvPr/>
          </p:nvSpPr>
          <p:spPr bwMode="auto">
            <a:xfrm>
              <a:off x="1549" y="2429"/>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Oval 70"/>
            <p:cNvSpPr>
              <a:spLocks noChangeArrowheads="1"/>
            </p:cNvSpPr>
            <p:nvPr/>
          </p:nvSpPr>
          <p:spPr bwMode="auto">
            <a:xfrm>
              <a:off x="1677" y="1824"/>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Oval 71"/>
            <p:cNvSpPr>
              <a:spLocks noChangeArrowheads="1"/>
            </p:cNvSpPr>
            <p:nvPr/>
          </p:nvSpPr>
          <p:spPr bwMode="auto">
            <a:xfrm>
              <a:off x="1831" y="1738"/>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Oval 72"/>
            <p:cNvSpPr>
              <a:spLocks noChangeArrowheads="1"/>
            </p:cNvSpPr>
            <p:nvPr/>
          </p:nvSpPr>
          <p:spPr bwMode="auto">
            <a:xfrm>
              <a:off x="1986" y="1787"/>
              <a:ext cx="53"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Oval 73"/>
            <p:cNvSpPr>
              <a:spLocks noChangeArrowheads="1"/>
            </p:cNvSpPr>
            <p:nvPr/>
          </p:nvSpPr>
          <p:spPr bwMode="auto">
            <a:xfrm>
              <a:off x="2140" y="1867"/>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74"/>
            <p:cNvSpPr>
              <a:spLocks noChangeArrowheads="1"/>
            </p:cNvSpPr>
            <p:nvPr/>
          </p:nvSpPr>
          <p:spPr bwMode="auto">
            <a:xfrm>
              <a:off x="2295" y="1940"/>
              <a:ext cx="53"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75"/>
            <p:cNvSpPr>
              <a:spLocks noChangeArrowheads="1"/>
            </p:cNvSpPr>
            <p:nvPr/>
          </p:nvSpPr>
          <p:spPr bwMode="auto">
            <a:xfrm>
              <a:off x="2449" y="2019"/>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76"/>
            <p:cNvSpPr>
              <a:spLocks noChangeArrowheads="1"/>
            </p:cNvSpPr>
            <p:nvPr/>
          </p:nvSpPr>
          <p:spPr bwMode="auto">
            <a:xfrm>
              <a:off x="2603" y="2074"/>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Oval 77"/>
            <p:cNvSpPr>
              <a:spLocks noChangeArrowheads="1"/>
            </p:cNvSpPr>
            <p:nvPr/>
          </p:nvSpPr>
          <p:spPr bwMode="auto">
            <a:xfrm>
              <a:off x="2758" y="2142"/>
              <a:ext cx="54" cy="48"/>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78"/>
            <p:cNvSpPr>
              <a:spLocks noChangeArrowheads="1"/>
            </p:cNvSpPr>
            <p:nvPr/>
          </p:nvSpPr>
          <p:spPr bwMode="auto">
            <a:xfrm>
              <a:off x="2912" y="2203"/>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79"/>
            <p:cNvSpPr>
              <a:spLocks noChangeArrowheads="1"/>
            </p:cNvSpPr>
            <p:nvPr/>
          </p:nvSpPr>
          <p:spPr bwMode="auto">
            <a:xfrm>
              <a:off x="3074" y="2245"/>
              <a:ext cx="53"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0"/>
            <p:cNvSpPr>
              <a:spLocks/>
            </p:cNvSpPr>
            <p:nvPr/>
          </p:nvSpPr>
          <p:spPr bwMode="auto">
            <a:xfrm>
              <a:off x="1576" y="1702"/>
              <a:ext cx="1524" cy="574"/>
            </a:xfrm>
            <a:custGeom>
              <a:avLst/>
              <a:gdLst>
                <a:gd name="T0" fmla="*/ 0 w 1524"/>
                <a:gd name="T1" fmla="*/ 574 h 574"/>
                <a:gd name="T2" fmla="*/ 128 w 1524"/>
                <a:gd name="T3" fmla="*/ 104 h 574"/>
                <a:gd name="T4" fmla="*/ 282 w 1524"/>
                <a:gd name="T5" fmla="*/ 0 h 574"/>
                <a:gd name="T6" fmla="*/ 437 w 1524"/>
                <a:gd name="T7" fmla="*/ 24 h 574"/>
                <a:gd name="T8" fmla="*/ 591 w 1524"/>
                <a:gd name="T9" fmla="*/ 49 h 574"/>
                <a:gd name="T10" fmla="*/ 745 w 1524"/>
                <a:gd name="T11" fmla="*/ 85 h 574"/>
                <a:gd name="T12" fmla="*/ 900 w 1524"/>
                <a:gd name="T13" fmla="*/ 122 h 574"/>
                <a:gd name="T14" fmla="*/ 1054 w 1524"/>
                <a:gd name="T15" fmla="*/ 146 h 574"/>
                <a:gd name="T16" fmla="*/ 1209 w 1524"/>
                <a:gd name="T17" fmla="*/ 177 h 574"/>
                <a:gd name="T18" fmla="*/ 1363 w 1524"/>
                <a:gd name="T19" fmla="*/ 195 h 574"/>
                <a:gd name="T20" fmla="*/ 1524 w 1524"/>
                <a:gd name="T21" fmla="*/ 23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4" h="574">
                  <a:moveTo>
                    <a:pt x="0" y="574"/>
                  </a:moveTo>
                  <a:lnTo>
                    <a:pt x="128" y="104"/>
                  </a:lnTo>
                  <a:lnTo>
                    <a:pt x="282" y="0"/>
                  </a:lnTo>
                  <a:lnTo>
                    <a:pt x="437" y="24"/>
                  </a:lnTo>
                  <a:lnTo>
                    <a:pt x="591" y="49"/>
                  </a:lnTo>
                  <a:lnTo>
                    <a:pt x="745" y="85"/>
                  </a:lnTo>
                  <a:lnTo>
                    <a:pt x="900" y="122"/>
                  </a:lnTo>
                  <a:lnTo>
                    <a:pt x="1054" y="146"/>
                  </a:lnTo>
                  <a:lnTo>
                    <a:pt x="1209" y="177"/>
                  </a:lnTo>
                  <a:lnTo>
                    <a:pt x="1363" y="195"/>
                  </a:lnTo>
                  <a:lnTo>
                    <a:pt x="1524" y="238"/>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81"/>
            <p:cNvSpPr>
              <a:spLocks noChangeShapeType="1"/>
            </p:cNvSpPr>
            <p:nvPr/>
          </p:nvSpPr>
          <p:spPr bwMode="auto">
            <a:xfrm>
              <a:off x="1549" y="2276"/>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Line 82"/>
            <p:cNvSpPr>
              <a:spLocks noChangeShapeType="1"/>
            </p:cNvSpPr>
            <p:nvPr/>
          </p:nvSpPr>
          <p:spPr bwMode="auto">
            <a:xfrm>
              <a:off x="1576" y="2252"/>
              <a:ext cx="0" cy="4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Line 83"/>
            <p:cNvSpPr>
              <a:spLocks noChangeShapeType="1"/>
            </p:cNvSpPr>
            <p:nvPr/>
          </p:nvSpPr>
          <p:spPr bwMode="auto">
            <a:xfrm>
              <a:off x="1677" y="1806"/>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Line 84"/>
            <p:cNvSpPr>
              <a:spLocks noChangeShapeType="1"/>
            </p:cNvSpPr>
            <p:nvPr/>
          </p:nvSpPr>
          <p:spPr bwMode="auto">
            <a:xfrm>
              <a:off x="1704" y="1781"/>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Line 85"/>
            <p:cNvSpPr>
              <a:spLocks noChangeShapeType="1"/>
            </p:cNvSpPr>
            <p:nvPr/>
          </p:nvSpPr>
          <p:spPr bwMode="auto">
            <a:xfrm>
              <a:off x="1831" y="1702"/>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Line 86"/>
            <p:cNvSpPr>
              <a:spLocks noChangeShapeType="1"/>
            </p:cNvSpPr>
            <p:nvPr/>
          </p:nvSpPr>
          <p:spPr bwMode="auto">
            <a:xfrm>
              <a:off x="1858" y="1677"/>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Line 87"/>
            <p:cNvSpPr>
              <a:spLocks noChangeShapeType="1"/>
            </p:cNvSpPr>
            <p:nvPr/>
          </p:nvSpPr>
          <p:spPr bwMode="auto">
            <a:xfrm>
              <a:off x="1986" y="1726"/>
              <a:ext cx="5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Line 88"/>
            <p:cNvSpPr>
              <a:spLocks noChangeShapeType="1"/>
            </p:cNvSpPr>
            <p:nvPr/>
          </p:nvSpPr>
          <p:spPr bwMode="auto">
            <a:xfrm>
              <a:off x="2013" y="1702"/>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Line 89"/>
            <p:cNvSpPr>
              <a:spLocks noChangeShapeType="1"/>
            </p:cNvSpPr>
            <p:nvPr/>
          </p:nvSpPr>
          <p:spPr bwMode="auto">
            <a:xfrm>
              <a:off x="2140" y="1751"/>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Line 90"/>
            <p:cNvSpPr>
              <a:spLocks noChangeShapeType="1"/>
            </p:cNvSpPr>
            <p:nvPr/>
          </p:nvSpPr>
          <p:spPr bwMode="auto">
            <a:xfrm>
              <a:off x="2167" y="1726"/>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Line 91"/>
            <p:cNvSpPr>
              <a:spLocks noChangeShapeType="1"/>
            </p:cNvSpPr>
            <p:nvPr/>
          </p:nvSpPr>
          <p:spPr bwMode="auto">
            <a:xfrm>
              <a:off x="2295" y="1787"/>
              <a:ext cx="5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Line 92"/>
            <p:cNvSpPr>
              <a:spLocks noChangeShapeType="1"/>
            </p:cNvSpPr>
            <p:nvPr/>
          </p:nvSpPr>
          <p:spPr bwMode="auto">
            <a:xfrm>
              <a:off x="2321" y="1763"/>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Line 93"/>
            <p:cNvSpPr>
              <a:spLocks noChangeShapeType="1"/>
            </p:cNvSpPr>
            <p:nvPr/>
          </p:nvSpPr>
          <p:spPr bwMode="auto">
            <a:xfrm>
              <a:off x="2449" y="1824"/>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Line 94"/>
            <p:cNvSpPr>
              <a:spLocks noChangeShapeType="1"/>
            </p:cNvSpPr>
            <p:nvPr/>
          </p:nvSpPr>
          <p:spPr bwMode="auto">
            <a:xfrm>
              <a:off x="2476" y="1800"/>
              <a:ext cx="0" cy="4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Line 95"/>
            <p:cNvSpPr>
              <a:spLocks noChangeShapeType="1"/>
            </p:cNvSpPr>
            <p:nvPr/>
          </p:nvSpPr>
          <p:spPr bwMode="auto">
            <a:xfrm>
              <a:off x="2603" y="1848"/>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Line 96"/>
            <p:cNvSpPr>
              <a:spLocks noChangeShapeType="1"/>
            </p:cNvSpPr>
            <p:nvPr/>
          </p:nvSpPr>
          <p:spPr bwMode="auto">
            <a:xfrm>
              <a:off x="2630" y="1824"/>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Line 97"/>
            <p:cNvSpPr>
              <a:spLocks noChangeShapeType="1"/>
            </p:cNvSpPr>
            <p:nvPr/>
          </p:nvSpPr>
          <p:spPr bwMode="auto">
            <a:xfrm>
              <a:off x="2758" y="1879"/>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Line 98"/>
            <p:cNvSpPr>
              <a:spLocks noChangeShapeType="1"/>
            </p:cNvSpPr>
            <p:nvPr/>
          </p:nvSpPr>
          <p:spPr bwMode="auto">
            <a:xfrm>
              <a:off x="2785" y="1855"/>
              <a:ext cx="0" cy="4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Line 99"/>
            <p:cNvSpPr>
              <a:spLocks noChangeShapeType="1"/>
            </p:cNvSpPr>
            <p:nvPr/>
          </p:nvSpPr>
          <p:spPr bwMode="auto">
            <a:xfrm>
              <a:off x="2912" y="1897"/>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Line 100"/>
            <p:cNvSpPr>
              <a:spLocks noChangeShapeType="1"/>
            </p:cNvSpPr>
            <p:nvPr/>
          </p:nvSpPr>
          <p:spPr bwMode="auto">
            <a:xfrm>
              <a:off x="2939" y="1873"/>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Line 101"/>
            <p:cNvSpPr>
              <a:spLocks noChangeShapeType="1"/>
            </p:cNvSpPr>
            <p:nvPr/>
          </p:nvSpPr>
          <p:spPr bwMode="auto">
            <a:xfrm>
              <a:off x="3074" y="1940"/>
              <a:ext cx="5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Line 102"/>
            <p:cNvSpPr>
              <a:spLocks noChangeShapeType="1"/>
            </p:cNvSpPr>
            <p:nvPr/>
          </p:nvSpPr>
          <p:spPr bwMode="auto">
            <a:xfrm>
              <a:off x="3100" y="1916"/>
              <a:ext cx="0" cy="4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Line 103"/>
            <p:cNvSpPr>
              <a:spLocks noChangeShapeType="1"/>
            </p:cNvSpPr>
            <p:nvPr/>
          </p:nvSpPr>
          <p:spPr bwMode="auto">
            <a:xfrm>
              <a:off x="1563" y="226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Line 104"/>
            <p:cNvSpPr>
              <a:spLocks noChangeShapeType="1"/>
            </p:cNvSpPr>
            <p:nvPr/>
          </p:nvSpPr>
          <p:spPr bwMode="auto">
            <a:xfrm flipH="1">
              <a:off x="1563" y="226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Line 105"/>
            <p:cNvSpPr>
              <a:spLocks noChangeShapeType="1"/>
            </p:cNvSpPr>
            <p:nvPr/>
          </p:nvSpPr>
          <p:spPr bwMode="auto">
            <a:xfrm>
              <a:off x="1690" y="1793"/>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Line 106"/>
            <p:cNvSpPr>
              <a:spLocks noChangeShapeType="1"/>
            </p:cNvSpPr>
            <p:nvPr/>
          </p:nvSpPr>
          <p:spPr bwMode="auto">
            <a:xfrm flipH="1">
              <a:off x="1690" y="1793"/>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Line 107"/>
            <p:cNvSpPr>
              <a:spLocks noChangeShapeType="1"/>
            </p:cNvSpPr>
            <p:nvPr/>
          </p:nvSpPr>
          <p:spPr bwMode="auto">
            <a:xfrm>
              <a:off x="1845" y="1690"/>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Line 108"/>
            <p:cNvSpPr>
              <a:spLocks noChangeShapeType="1"/>
            </p:cNvSpPr>
            <p:nvPr/>
          </p:nvSpPr>
          <p:spPr bwMode="auto">
            <a:xfrm flipH="1">
              <a:off x="1845" y="1690"/>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Line 109"/>
            <p:cNvSpPr>
              <a:spLocks noChangeShapeType="1"/>
            </p:cNvSpPr>
            <p:nvPr/>
          </p:nvSpPr>
          <p:spPr bwMode="auto">
            <a:xfrm>
              <a:off x="1999" y="171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Line 110"/>
            <p:cNvSpPr>
              <a:spLocks noChangeShapeType="1"/>
            </p:cNvSpPr>
            <p:nvPr/>
          </p:nvSpPr>
          <p:spPr bwMode="auto">
            <a:xfrm flipH="1">
              <a:off x="1999" y="171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Line 111"/>
            <p:cNvSpPr>
              <a:spLocks noChangeShapeType="1"/>
            </p:cNvSpPr>
            <p:nvPr/>
          </p:nvSpPr>
          <p:spPr bwMode="auto">
            <a:xfrm>
              <a:off x="2154" y="1738"/>
              <a:ext cx="26"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Line 112"/>
            <p:cNvSpPr>
              <a:spLocks noChangeShapeType="1"/>
            </p:cNvSpPr>
            <p:nvPr/>
          </p:nvSpPr>
          <p:spPr bwMode="auto">
            <a:xfrm flipH="1">
              <a:off x="2154" y="1738"/>
              <a:ext cx="26"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Line 113"/>
            <p:cNvSpPr>
              <a:spLocks noChangeShapeType="1"/>
            </p:cNvSpPr>
            <p:nvPr/>
          </p:nvSpPr>
          <p:spPr bwMode="auto">
            <a:xfrm>
              <a:off x="2308" y="1775"/>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Line 114"/>
            <p:cNvSpPr>
              <a:spLocks noChangeShapeType="1"/>
            </p:cNvSpPr>
            <p:nvPr/>
          </p:nvSpPr>
          <p:spPr bwMode="auto">
            <a:xfrm flipH="1">
              <a:off x="2308" y="1775"/>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Line 115"/>
            <p:cNvSpPr>
              <a:spLocks noChangeShapeType="1"/>
            </p:cNvSpPr>
            <p:nvPr/>
          </p:nvSpPr>
          <p:spPr bwMode="auto">
            <a:xfrm>
              <a:off x="2462" y="1812"/>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Line 116"/>
            <p:cNvSpPr>
              <a:spLocks noChangeShapeType="1"/>
            </p:cNvSpPr>
            <p:nvPr/>
          </p:nvSpPr>
          <p:spPr bwMode="auto">
            <a:xfrm flipH="1">
              <a:off x="2462" y="1812"/>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Line 117"/>
            <p:cNvSpPr>
              <a:spLocks noChangeShapeType="1"/>
            </p:cNvSpPr>
            <p:nvPr/>
          </p:nvSpPr>
          <p:spPr bwMode="auto">
            <a:xfrm>
              <a:off x="2617" y="1836"/>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Line 118"/>
            <p:cNvSpPr>
              <a:spLocks noChangeShapeType="1"/>
            </p:cNvSpPr>
            <p:nvPr/>
          </p:nvSpPr>
          <p:spPr bwMode="auto">
            <a:xfrm flipH="1">
              <a:off x="2617" y="1836"/>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Line 119"/>
            <p:cNvSpPr>
              <a:spLocks noChangeShapeType="1"/>
            </p:cNvSpPr>
            <p:nvPr/>
          </p:nvSpPr>
          <p:spPr bwMode="auto">
            <a:xfrm>
              <a:off x="2771" y="1867"/>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Line 120"/>
            <p:cNvSpPr>
              <a:spLocks noChangeShapeType="1"/>
            </p:cNvSpPr>
            <p:nvPr/>
          </p:nvSpPr>
          <p:spPr bwMode="auto">
            <a:xfrm flipH="1">
              <a:off x="2771" y="1867"/>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Line 121"/>
            <p:cNvSpPr>
              <a:spLocks noChangeShapeType="1"/>
            </p:cNvSpPr>
            <p:nvPr/>
          </p:nvSpPr>
          <p:spPr bwMode="auto">
            <a:xfrm>
              <a:off x="2926" y="1885"/>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Line 122"/>
            <p:cNvSpPr>
              <a:spLocks noChangeShapeType="1"/>
            </p:cNvSpPr>
            <p:nvPr/>
          </p:nvSpPr>
          <p:spPr bwMode="auto">
            <a:xfrm flipH="1">
              <a:off x="2926" y="1885"/>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Line 123"/>
            <p:cNvSpPr>
              <a:spLocks noChangeShapeType="1"/>
            </p:cNvSpPr>
            <p:nvPr/>
          </p:nvSpPr>
          <p:spPr bwMode="auto">
            <a:xfrm>
              <a:off x="3087" y="1928"/>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Line 124"/>
            <p:cNvSpPr>
              <a:spLocks noChangeShapeType="1"/>
            </p:cNvSpPr>
            <p:nvPr/>
          </p:nvSpPr>
          <p:spPr bwMode="auto">
            <a:xfrm flipH="1">
              <a:off x="3087" y="1928"/>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5"/>
            <p:cNvSpPr>
              <a:spLocks/>
            </p:cNvSpPr>
            <p:nvPr/>
          </p:nvSpPr>
          <p:spPr bwMode="auto">
            <a:xfrm>
              <a:off x="1576" y="1592"/>
              <a:ext cx="1524" cy="660"/>
            </a:xfrm>
            <a:custGeom>
              <a:avLst/>
              <a:gdLst>
                <a:gd name="T0" fmla="*/ 0 w 1524"/>
                <a:gd name="T1" fmla="*/ 660 h 660"/>
                <a:gd name="T2" fmla="*/ 128 w 1524"/>
                <a:gd name="T3" fmla="*/ 122 h 660"/>
                <a:gd name="T4" fmla="*/ 282 w 1524"/>
                <a:gd name="T5" fmla="*/ 30 h 660"/>
                <a:gd name="T6" fmla="*/ 437 w 1524"/>
                <a:gd name="T7" fmla="*/ 0 h 660"/>
                <a:gd name="T8" fmla="*/ 591 w 1524"/>
                <a:gd name="T9" fmla="*/ 12 h 660"/>
                <a:gd name="T10" fmla="*/ 745 w 1524"/>
                <a:gd name="T11" fmla="*/ 12 h 660"/>
                <a:gd name="T12" fmla="*/ 900 w 1524"/>
                <a:gd name="T13" fmla="*/ 24 h 660"/>
                <a:gd name="T14" fmla="*/ 1054 w 1524"/>
                <a:gd name="T15" fmla="*/ 61 h 660"/>
                <a:gd name="T16" fmla="*/ 1209 w 1524"/>
                <a:gd name="T17" fmla="*/ 79 h 660"/>
                <a:gd name="T18" fmla="*/ 1363 w 1524"/>
                <a:gd name="T19" fmla="*/ 85 h 660"/>
                <a:gd name="T20" fmla="*/ 1524 w 1524"/>
                <a:gd name="T21" fmla="*/ 98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4" h="660">
                  <a:moveTo>
                    <a:pt x="0" y="660"/>
                  </a:moveTo>
                  <a:lnTo>
                    <a:pt x="128" y="122"/>
                  </a:lnTo>
                  <a:lnTo>
                    <a:pt x="282" y="30"/>
                  </a:lnTo>
                  <a:lnTo>
                    <a:pt x="437" y="0"/>
                  </a:lnTo>
                  <a:lnTo>
                    <a:pt x="591" y="12"/>
                  </a:lnTo>
                  <a:lnTo>
                    <a:pt x="745" y="12"/>
                  </a:lnTo>
                  <a:lnTo>
                    <a:pt x="900" y="24"/>
                  </a:lnTo>
                  <a:lnTo>
                    <a:pt x="1054" y="61"/>
                  </a:lnTo>
                  <a:lnTo>
                    <a:pt x="1209" y="79"/>
                  </a:lnTo>
                  <a:lnTo>
                    <a:pt x="1363" y="85"/>
                  </a:lnTo>
                  <a:lnTo>
                    <a:pt x="1524" y="98"/>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Rectangle 126"/>
            <p:cNvSpPr>
              <a:spLocks noChangeArrowheads="1"/>
            </p:cNvSpPr>
            <p:nvPr/>
          </p:nvSpPr>
          <p:spPr bwMode="auto">
            <a:xfrm>
              <a:off x="1549" y="2227"/>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Rectangle 127"/>
            <p:cNvSpPr>
              <a:spLocks noChangeArrowheads="1"/>
            </p:cNvSpPr>
            <p:nvPr/>
          </p:nvSpPr>
          <p:spPr bwMode="auto">
            <a:xfrm>
              <a:off x="1677" y="1690"/>
              <a:ext cx="54" cy="48"/>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Rectangle 128"/>
            <p:cNvSpPr>
              <a:spLocks noChangeArrowheads="1"/>
            </p:cNvSpPr>
            <p:nvPr/>
          </p:nvSpPr>
          <p:spPr bwMode="auto">
            <a:xfrm>
              <a:off x="1831" y="1598"/>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Rectangle 129"/>
            <p:cNvSpPr>
              <a:spLocks noChangeArrowheads="1"/>
            </p:cNvSpPr>
            <p:nvPr/>
          </p:nvSpPr>
          <p:spPr bwMode="auto">
            <a:xfrm>
              <a:off x="1986" y="1567"/>
              <a:ext cx="53"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Rectangle 130"/>
            <p:cNvSpPr>
              <a:spLocks noChangeArrowheads="1"/>
            </p:cNvSpPr>
            <p:nvPr/>
          </p:nvSpPr>
          <p:spPr bwMode="auto">
            <a:xfrm>
              <a:off x="2140" y="1580"/>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Rectangle 131"/>
            <p:cNvSpPr>
              <a:spLocks noChangeArrowheads="1"/>
            </p:cNvSpPr>
            <p:nvPr/>
          </p:nvSpPr>
          <p:spPr bwMode="auto">
            <a:xfrm>
              <a:off x="2295" y="1580"/>
              <a:ext cx="53"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Rectangle 132"/>
            <p:cNvSpPr>
              <a:spLocks noChangeArrowheads="1"/>
            </p:cNvSpPr>
            <p:nvPr/>
          </p:nvSpPr>
          <p:spPr bwMode="auto">
            <a:xfrm>
              <a:off x="2449" y="1592"/>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Rectangle 133"/>
            <p:cNvSpPr>
              <a:spLocks noChangeArrowheads="1"/>
            </p:cNvSpPr>
            <p:nvPr/>
          </p:nvSpPr>
          <p:spPr bwMode="auto">
            <a:xfrm>
              <a:off x="2603" y="1629"/>
              <a:ext cx="54" cy="48"/>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Rectangle 134"/>
            <p:cNvSpPr>
              <a:spLocks noChangeArrowheads="1"/>
            </p:cNvSpPr>
            <p:nvPr/>
          </p:nvSpPr>
          <p:spPr bwMode="auto">
            <a:xfrm>
              <a:off x="2758" y="1647"/>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Rectangle 135"/>
            <p:cNvSpPr>
              <a:spLocks noChangeArrowheads="1"/>
            </p:cNvSpPr>
            <p:nvPr/>
          </p:nvSpPr>
          <p:spPr bwMode="auto">
            <a:xfrm>
              <a:off x="2912" y="1653"/>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Rectangle 136"/>
            <p:cNvSpPr>
              <a:spLocks noChangeArrowheads="1"/>
            </p:cNvSpPr>
            <p:nvPr/>
          </p:nvSpPr>
          <p:spPr bwMode="auto">
            <a:xfrm>
              <a:off x="3074" y="1665"/>
              <a:ext cx="53"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137"/>
            <p:cNvSpPr>
              <a:spLocks/>
            </p:cNvSpPr>
            <p:nvPr/>
          </p:nvSpPr>
          <p:spPr bwMode="auto">
            <a:xfrm>
              <a:off x="1576" y="1299"/>
              <a:ext cx="1524" cy="452"/>
            </a:xfrm>
            <a:custGeom>
              <a:avLst/>
              <a:gdLst>
                <a:gd name="T0" fmla="*/ 0 w 1524"/>
                <a:gd name="T1" fmla="*/ 452 h 452"/>
                <a:gd name="T2" fmla="*/ 128 w 1524"/>
                <a:gd name="T3" fmla="*/ 0 h 452"/>
                <a:gd name="T4" fmla="*/ 282 w 1524"/>
                <a:gd name="T5" fmla="*/ 0 h 452"/>
                <a:gd name="T6" fmla="*/ 437 w 1524"/>
                <a:gd name="T7" fmla="*/ 49 h 452"/>
                <a:gd name="T8" fmla="*/ 591 w 1524"/>
                <a:gd name="T9" fmla="*/ 85 h 452"/>
                <a:gd name="T10" fmla="*/ 745 w 1524"/>
                <a:gd name="T11" fmla="*/ 152 h 452"/>
                <a:gd name="T12" fmla="*/ 900 w 1524"/>
                <a:gd name="T13" fmla="*/ 232 h 452"/>
                <a:gd name="T14" fmla="*/ 1054 w 1524"/>
                <a:gd name="T15" fmla="*/ 330 h 452"/>
                <a:gd name="T16" fmla="*/ 1209 w 1524"/>
                <a:gd name="T17" fmla="*/ 385 h 452"/>
                <a:gd name="T18" fmla="*/ 1363 w 1524"/>
                <a:gd name="T19" fmla="*/ 415 h 452"/>
                <a:gd name="T20" fmla="*/ 1524 w 1524"/>
                <a:gd name="T21" fmla="*/ 41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4" h="452">
                  <a:moveTo>
                    <a:pt x="0" y="452"/>
                  </a:moveTo>
                  <a:lnTo>
                    <a:pt x="128" y="0"/>
                  </a:lnTo>
                  <a:lnTo>
                    <a:pt x="282" y="0"/>
                  </a:lnTo>
                  <a:lnTo>
                    <a:pt x="437" y="49"/>
                  </a:lnTo>
                  <a:lnTo>
                    <a:pt x="591" y="85"/>
                  </a:lnTo>
                  <a:lnTo>
                    <a:pt x="745" y="152"/>
                  </a:lnTo>
                  <a:lnTo>
                    <a:pt x="900" y="232"/>
                  </a:lnTo>
                  <a:lnTo>
                    <a:pt x="1054" y="330"/>
                  </a:lnTo>
                  <a:lnTo>
                    <a:pt x="1209" y="385"/>
                  </a:lnTo>
                  <a:lnTo>
                    <a:pt x="1363" y="415"/>
                  </a:lnTo>
                  <a:lnTo>
                    <a:pt x="1524" y="41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8"/>
            <p:cNvSpPr>
              <a:spLocks/>
            </p:cNvSpPr>
            <p:nvPr/>
          </p:nvSpPr>
          <p:spPr bwMode="auto">
            <a:xfrm>
              <a:off x="1543" y="1720"/>
              <a:ext cx="67" cy="49"/>
            </a:xfrm>
            <a:custGeom>
              <a:avLst/>
              <a:gdLst>
                <a:gd name="T0" fmla="*/ 0 w 67"/>
                <a:gd name="T1" fmla="*/ 49 h 49"/>
                <a:gd name="T2" fmla="*/ 67 w 67"/>
                <a:gd name="T3" fmla="*/ 49 h 49"/>
                <a:gd name="T4" fmla="*/ 33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3"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139"/>
            <p:cNvSpPr>
              <a:spLocks/>
            </p:cNvSpPr>
            <p:nvPr/>
          </p:nvSpPr>
          <p:spPr bwMode="auto">
            <a:xfrm>
              <a:off x="1670" y="1268"/>
              <a:ext cx="67" cy="49"/>
            </a:xfrm>
            <a:custGeom>
              <a:avLst/>
              <a:gdLst>
                <a:gd name="T0" fmla="*/ 0 w 67"/>
                <a:gd name="T1" fmla="*/ 49 h 49"/>
                <a:gd name="T2" fmla="*/ 67 w 67"/>
                <a:gd name="T3" fmla="*/ 49 h 49"/>
                <a:gd name="T4" fmla="*/ 34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140"/>
            <p:cNvSpPr>
              <a:spLocks/>
            </p:cNvSpPr>
            <p:nvPr/>
          </p:nvSpPr>
          <p:spPr bwMode="auto">
            <a:xfrm>
              <a:off x="1825" y="1268"/>
              <a:ext cx="67" cy="49"/>
            </a:xfrm>
            <a:custGeom>
              <a:avLst/>
              <a:gdLst>
                <a:gd name="T0" fmla="*/ 0 w 67"/>
                <a:gd name="T1" fmla="*/ 49 h 49"/>
                <a:gd name="T2" fmla="*/ 67 w 67"/>
                <a:gd name="T3" fmla="*/ 49 h 49"/>
                <a:gd name="T4" fmla="*/ 33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3"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141"/>
            <p:cNvSpPr>
              <a:spLocks/>
            </p:cNvSpPr>
            <p:nvPr/>
          </p:nvSpPr>
          <p:spPr bwMode="auto">
            <a:xfrm>
              <a:off x="1979" y="1317"/>
              <a:ext cx="67" cy="49"/>
            </a:xfrm>
            <a:custGeom>
              <a:avLst/>
              <a:gdLst>
                <a:gd name="T0" fmla="*/ 0 w 67"/>
                <a:gd name="T1" fmla="*/ 49 h 49"/>
                <a:gd name="T2" fmla="*/ 67 w 67"/>
                <a:gd name="T3" fmla="*/ 49 h 49"/>
                <a:gd name="T4" fmla="*/ 34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142"/>
            <p:cNvSpPr>
              <a:spLocks/>
            </p:cNvSpPr>
            <p:nvPr/>
          </p:nvSpPr>
          <p:spPr bwMode="auto">
            <a:xfrm>
              <a:off x="2133" y="1354"/>
              <a:ext cx="68" cy="49"/>
            </a:xfrm>
            <a:custGeom>
              <a:avLst/>
              <a:gdLst>
                <a:gd name="T0" fmla="*/ 0 w 68"/>
                <a:gd name="T1" fmla="*/ 49 h 49"/>
                <a:gd name="T2" fmla="*/ 68 w 68"/>
                <a:gd name="T3" fmla="*/ 49 h 49"/>
                <a:gd name="T4" fmla="*/ 34 w 68"/>
                <a:gd name="T5" fmla="*/ 0 h 49"/>
                <a:gd name="T6" fmla="*/ 0 w 68"/>
                <a:gd name="T7" fmla="*/ 49 h 49"/>
              </a:gdLst>
              <a:ahLst/>
              <a:cxnLst>
                <a:cxn ang="0">
                  <a:pos x="T0" y="T1"/>
                </a:cxn>
                <a:cxn ang="0">
                  <a:pos x="T2" y="T3"/>
                </a:cxn>
                <a:cxn ang="0">
                  <a:pos x="T4" y="T5"/>
                </a:cxn>
                <a:cxn ang="0">
                  <a:pos x="T6" y="T7"/>
                </a:cxn>
              </a:cxnLst>
              <a:rect l="0" t="0" r="r" b="b"/>
              <a:pathLst>
                <a:path w="68" h="49">
                  <a:moveTo>
                    <a:pt x="0" y="49"/>
                  </a:moveTo>
                  <a:lnTo>
                    <a:pt x="68"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43"/>
            <p:cNvSpPr>
              <a:spLocks/>
            </p:cNvSpPr>
            <p:nvPr/>
          </p:nvSpPr>
          <p:spPr bwMode="auto">
            <a:xfrm>
              <a:off x="2288" y="1421"/>
              <a:ext cx="67" cy="49"/>
            </a:xfrm>
            <a:custGeom>
              <a:avLst/>
              <a:gdLst>
                <a:gd name="T0" fmla="*/ 0 w 67"/>
                <a:gd name="T1" fmla="*/ 49 h 49"/>
                <a:gd name="T2" fmla="*/ 67 w 67"/>
                <a:gd name="T3" fmla="*/ 49 h 49"/>
                <a:gd name="T4" fmla="*/ 33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3"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44"/>
            <p:cNvSpPr>
              <a:spLocks/>
            </p:cNvSpPr>
            <p:nvPr/>
          </p:nvSpPr>
          <p:spPr bwMode="auto">
            <a:xfrm>
              <a:off x="2442" y="1500"/>
              <a:ext cx="67" cy="49"/>
            </a:xfrm>
            <a:custGeom>
              <a:avLst/>
              <a:gdLst>
                <a:gd name="T0" fmla="*/ 0 w 67"/>
                <a:gd name="T1" fmla="*/ 49 h 49"/>
                <a:gd name="T2" fmla="*/ 67 w 67"/>
                <a:gd name="T3" fmla="*/ 49 h 49"/>
                <a:gd name="T4" fmla="*/ 34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45"/>
            <p:cNvSpPr>
              <a:spLocks/>
            </p:cNvSpPr>
            <p:nvPr/>
          </p:nvSpPr>
          <p:spPr bwMode="auto">
            <a:xfrm>
              <a:off x="2597" y="1598"/>
              <a:ext cx="67" cy="49"/>
            </a:xfrm>
            <a:custGeom>
              <a:avLst/>
              <a:gdLst>
                <a:gd name="T0" fmla="*/ 0 w 67"/>
                <a:gd name="T1" fmla="*/ 49 h 49"/>
                <a:gd name="T2" fmla="*/ 67 w 67"/>
                <a:gd name="T3" fmla="*/ 49 h 49"/>
                <a:gd name="T4" fmla="*/ 33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3"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46"/>
            <p:cNvSpPr>
              <a:spLocks/>
            </p:cNvSpPr>
            <p:nvPr/>
          </p:nvSpPr>
          <p:spPr bwMode="auto">
            <a:xfrm>
              <a:off x="2751" y="1653"/>
              <a:ext cx="67" cy="49"/>
            </a:xfrm>
            <a:custGeom>
              <a:avLst/>
              <a:gdLst>
                <a:gd name="T0" fmla="*/ 0 w 67"/>
                <a:gd name="T1" fmla="*/ 49 h 49"/>
                <a:gd name="T2" fmla="*/ 67 w 67"/>
                <a:gd name="T3" fmla="*/ 49 h 49"/>
                <a:gd name="T4" fmla="*/ 34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47"/>
            <p:cNvSpPr>
              <a:spLocks/>
            </p:cNvSpPr>
            <p:nvPr/>
          </p:nvSpPr>
          <p:spPr bwMode="auto">
            <a:xfrm>
              <a:off x="2906" y="1684"/>
              <a:ext cx="67" cy="48"/>
            </a:xfrm>
            <a:custGeom>
              <a:avLst/>
              <a:gdLst>
                <a:gd name="T0" fmla="*/ 0 w 67"/>
                <a:gd name="T1" fmla="*/ 48 h 48"/>
                <a:gd name="T2" fmla="*/ 67 w 67"/>
                <a:gd name="T3" fmla="*/ 48 h 48"/>
                <a:gd name="T4" fmla="*/ 33 w 67"/>
                <a:gd name="T5" fmla="*/ 0 h 48"/>
                <a:gd name="T6" fmla="*/ 0 w 67"/>
                <a:gd name="T7" fmla="*/ 48 h 48"/>
              </a:gdLst>
              <a:ahLst/>
              <a:cxnLst>
                <a:cxn ang="0">
                  <a:pos x="T0" y="T1"/>
                </a:cxn>
                <a:cxn ang="0">
                  <a:pos x="T2" y="T3"/>
                </a:cxn>
                <a:cxn ang="0">
                  <a:pos x="T4" y="T5"/>
                </a:cxn>
                <a:cxn ang="0">
                  <a:pos x="T6" y="T7"/>
                </a:cxn>
              </a:cxnLst>
              <a:rect l="0" t="0" r="r" b="b"/>
              <a:pathLst>
                <a:path w="67" h="48">
                  <a:moveTo>
                    <a:pt x="0" y="48"/>
                  </a:moveTo>
                  <a:lnTo>
                    <a:pt x="67" y="48"/>
                  </a:lnTo>
                  <a:lnTo>
                    <a:pt x="33" y="0"/>
                  </a:lnTo>
                  <a:lnTo>
                    <a:pt x="0" y="48"/>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48"/>
            <p:cNvSpPr>
              <a:spLocks/>
            </p:cNvSpPr>
            <p:nvPr/>
          </p:nvSpPr>
          <p:spPr bwMode="auto">
            <a:xfrm>
              <a:off x="3067" y="1684"/>
              <a:ext cx="67" cy="48"/>
            </a:xfrm>
            <a:custGeom>
              <a:avLst/>
              <a:gdLst>
                <a:gd name="T0" fmla="*/ 0 w 67"/>
                <a:gd name="T1" fmla="*/ 48 h 48"/>
                <a:gd name="T2" fmla="*/ 67 w 67"/>
                <a:gd name="T3" fmla="*/ 48 h 48"/>
                <a:gd name="T4" fmla="*/ 33 w 67"/>
                <a:gd name="T5" fmla="*/ 0 h 48"/>
                <a:gd name="T6" fmla="*/ 0 w 67"/>
                <a:gd name="T7" fmla="*/ 48 h 48"/>
              </a:gdLst>
              <a:ahLst/>
              <a:cxnLst>
                <a:cxn ang="0">
                  <a:pos x="T0" y="T1"/>
                </a:cxn>
                <a:cxn ang="0">
                  <a:pos x="T2" y="T3"/>
                </a:cxn>
                <a:cxn ang="0">
                  <a:pos x="T4" y="T5"/>
                </a:cxn>
                <a:cxn ang="0">
                  <a:pos x="T6" y="T7"/>
                </a:cxn>
              </a:cxnLst>
              <a:rect l="0" t="0" r="r" b="b"/>
              <a:pathLst>
                <a:path w="67" h="48">
                  <a:moveTo>
                    <a:pt x="0" y="48"/>
                  </a:moveTo>
                  <a:lnTo>
                    <a:pt x="67" y="48"/>
                  </a:lnTo>
                  <a:lnTo>
                    <a:pt x="33" y="0"/>
                  </a:lnTo>
                  <a:lnTo>
                    <a:pt x="0" y="48"/>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Rectangle 149"/>
            <p:cNvSpPr>
              <a:spLocks noChangeArrowheads="1"/>
            </p:cNvSpPr>
            <p:nvPr/>
          </p:nvSpPr>
          <p:spPr bwMode="auto">
            <a:xfrm>
              <a:off x="2281" y="2728"/>
              <a:ext cx="101"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K</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61" name="Rectangle 150"/>
            <p:cNvSpPr>
              <a:spLocks noChangeArrowheads="1"/>
            </p:cNvSpPr>
            <p:nvPr/>
          </p:nvSpPr>
          <p:spPr bwMode="auto">
            <a:xfrm rot="16200000">
              <a:off x="1019" y="1839"/>
              <a:ext cx="457"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F-measure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62" name="Rectangle 151"/>
            <p:cNvSpPr>
              <a:spLocks noChangeArrowheads="1"/>
            </p:cNvSpPr>
            <p:nvPr/>
          </p:nvSpPr>
          <p:spPr bwMode="auto">
            <a:xfrm>
              <a:off x="2127" y="1091"/>
              <a:ext cx="29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Helvetica" panose="020B0604020202020204" pitchFamily="34" charset="0"/>
                </a:rPr>
                <a:t>A</a:t>
              </a:r>
              <a:r>
                <a:rPr kumimoji="0" lang="zh-CN" altLang="en-US" sz="1000" b="0" i="0" u="none" strike="noStrike" cap="none" normalizeH="0" baseline="0" dirty="0" smtClean="0">
                  <a:ln>
                    <a:noFill/>
                  </a:ln>
                  <a:solidFill>
                    <a:srgbClr val="000000"/>
                  </a:solidFill>
                  <a:effectLst/>
                  <a:latin typeface="Helvetica" panose="020B0604020202020204" pitchFamily="34" charset="0"/>
                </a:rPr>
                <a:t>组数据</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63" name="Rectangle 152"/>
            <p:cNvSpPr>
              <a:spLocks noChangeArrowheads="1"/>
            </p:cNvSpPr>
            <p:nvPr/>
          </p:nvSpPr>
          <p:spPr bwMode="auto">
            <a:xfrm>
              <a:off x="1529" y="2563"/>
              <a:ext cx="67"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64" name="Rectangle 153"/>
            <p:cNvSpPr>
              <a:spLocks noChangeArrowheads="1"/>
            </p:cNvSpPr>
            <p:nvPr/>
          </p:nvSpPr>
          <p:spPr bwMode="auto">
            <a:xfrm>
              <a:off x="3087" y="1189"/>
              <a:ext cx="67"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65" name="Rectangle 154"/>
            <p:cNvSpPr>
              <a:spLocks noChangeArrowheads="1"/>
            </p:cNvSpPr>
            <p:nvPr/>
          </p:nvSpPr>
          <p:spPr bwMode="auto">
            <a:xfrm>
              <a:off x="1684" y="2093"/>
              <a:ext cx="738" cy="4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Rectangle 155"/>
            <p:cNvSpPr>
              <a:spLocks noChangeArrowheads="1"/>
            </p:cNvSpPr>
            <p:nvPr/>
          </p:nvSpPr>
          <p:spPr bwMode="auto">
            <a:xfrm>
              <a:off x="1684" y="2093"/>
              <a:ext cx="738" cy="482"/>
            </a:xfrm>
            <a:prstGeom prst="rect">
              <a:avLst/>
            </a:prstGeom>
            <a:noFill/>
            <a:ln w="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Line 156"/>
            <p:cNvSpPr>
              <a:spLocks noChangeShapeType="1"/>
            </p:cNvSpPr>
            <p:nvPr/>
          </p:nvSpPr>
          <p:spPr bwMode="auto">
            <a:xfrm>
              <a:off x="1684" y="2093"/>
              <a:ext cx="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Line 157"/>
            <p:cNvSpPr>
              <a:spLocks noChangeShapeType="1"/>
            </p:cNvSpPr>
            <p:nvPr/>
          </p:nvSpPr>
          <p:spPr bwMode="auto">
            <a:xfrm>
              <a:off x="1684" y="2575"/>
              <a:ext cx="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Line 158"/>
            <p:cNvSpPr>
              <a:spLocks noChangeShapeType="1"/>
            </p:cNvSpPr>
            <p:nvPr/>
          </p:nvSpPr>
          <p:spPr bwMode="auto">
            <a:xfrm flipV="1">
              <a:off x="2422" y="2093"/>
              <a:ext cx="0" cy="4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Line 159"/>
            <p:cNvSpPr>
              <a:spLocks noChangeShapeType="1"/>
            </p:cNvSpPr>
            <p:nvPr/>
          </p:nvSpPr>
          <p:spPr bwMode="auto">
            <a:xfrm flipV="1">
              <a:off x="1684" y="2093"/>
              <a:ext cx="0" cy="4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Line 160"/>
            <p:cNvSpPr>
              <a:spLocks noChangeShapeType="1"/>
            </p:cNvSpPr>
            <p:nvPr/>
          </p:nvSpPr>
          <p:spPr bwMode="auto">
            <a:xfrm>
              <a:off x="1684" y="2575"/>
              <a:ext cx="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Line 161"/>
            <p:cNvSpPr>
              <a:spLocks noChangeShapeType="1"/>
            </p:cNvSpPr>
            <p:nvPr/>
          </p:nvSpPr>
          <p:spPr bwMode="auto">
            <a:xfrm flipV="1">
              <a:off x="1684" y="2093"/>
              <a:ext cx="0" cy="4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Line 162"/>
            <p:cNvSpPr>
              <a:spLocks noChangeShapeType="1"/>
            </p:cNvSpPr>
            <p:nvPr/>
          </p:nvSpPr>
          <p:spPr bwMode="auto">
            <a:xfrm>
              <a:off x="1684" y="2093"/>
              <a:ext cx="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Line 163"/>
            <p:cNvSpPr>
              <a:spLocks noChangeShapeType="1"/>
            </p:cNvSpPr>
            <p:nvPr/>
          </p:nvSpPr>
          <p:spPr bwMode="auto">
            <a:xfrm>
              <a:off x="1684" y="2575"/>
              <a:ext cx="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Line 164"/>
            <p:cNvSpPr>
              <a:spLocks noChangeShapeType="1"/>
            </p:cNvSpPr>
            <p:nvPr/>
          </p:nvSpPr>
          <p:spPr bwMode="auto">
            <a:xfrm flipV="1">
              <a:off x="2422" y="2093"/>
              <a:ext cx="0" cy="4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Line 165"/>
            <p:cNvSpPr>
              <a:spLocks noChangeShapeType="1"/>
            </p:cNvSpPr>
            <p:nvPr/>
          </p:nvSpPr>
          <p:spPr bwMode="auto">
            <a:xfrm flipV="1">
              <a:off x="1684" y="2093"/>
              <a:ext cx="0" cy="4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Rectangle 166"/>
            <p:cNvSpPr>
              <a:spLocks noChangeArrowheads="1"/>
            </p:cNvSpPr>
            <p:nvPr/>
          </p:nvSpPr>
          <p:spPr bwMode="auto">
            <a:xfrm>
              <a:off x="2033" y="2117"/>
              <a:ext cx="376"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FOF+TS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78" name="Line 167"/>
            <p:cNvSpPr>
              <a:spLocks noChangeShapeType="1"/>
            </p:cNvSpPr>
            <p:nvPr/>
          </p:nvSpPr>
          <p:spPr bwMode="auto">
            <a:xfrm>
              <a:off x="1737" y="2160"/>
              <a:ext cx="269"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Oval 168"/>
            <p:cNvSpPr>
              <a:spLocks noChangeArrowheads="1"/>
            </p:cNvSpPr>
            <p:nvPr/>
          </p:nvSpPr>
          <p:spPr bwMode="auto">
            <a:xfrm>
              <a:off x="1845" y="2136"/>
              <a:ext cx="60" cy="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Oval 169"/>
            <p:cNvSpPr>
              <a:spLocks noChangeArrowheads="1"/>
            </p:cNvSpPr>
            <p:nvPr/>
          </p:nvSpPr>
          <p:spPr bwMode="auto">
            <a:xfrm>
              <a:off x="1845" y="2136"/>
              <a:ext cx="53" cy="48"/>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170"/>
            <p:cNvSpPr>
              <a:spLocks noChangeArrowheads="1"/>
            </p:cNvSpPr>
            <p:nvPr/>
          </p:nvSpPr>
          <p:spPr bwMode="auto">
            <a:xfrm>
              <a:off x="2033" y="2233"/>
              <a:ext cx="383"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FOF+BP</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82" name="Line 171"/>
            <p:cNvSpPr>
              <a:spLocks noChangeShapeType="1"/>
            </p:cNvSpPr>
            <p:nvPr/>
          </p:nvSpPr>
          <p:spPr bwMode="auto">
            <a:xfrm>
              <a:off x="1737" y="2276"/>
              <a:ext cx="26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Line 172"/>
            <p:cNvSpPr>
              <a:spLocks noChangeShapeType="1"/>
            </p:cNvSpPr>
            <p:nvPr/>
          </p:nvSpPr>
          <p:spPr bwMode="auto">
            <a:xfrm>
              <a:off x="1845" y="2276"/>
              <a:ext cx="5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Line 173"/>
            <p:cNvSpPr>
              <a:spLocks noChangeShapeType="1"/>
            </p:cNvSpPr>
            <p:nvPr/>
          </p:nvSpPr>
          <p:spPr bwMode="auto">
            <a:xfrm>
              <a:off x="1872" y="2252"/>
              <a:ext cx="0" cy="4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Line 174"/>
            <p:cNvSpPr>
              <a:spLocks noChangeShapeType="1"/>
            </p:cNvSpPr>
            <p:nvPr/>
          </p:nvSpPr>
          <p:spPr bwMode="auto">
            <a:xfrm>
              <a:off x="1858" y="226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Line 175"/>
            <p:cNvSpPr>
              <a:spLocks noChangeShapeType="1"/>
            </p:cNvSpPr>
            <p:nvPr/>
          </p:nvSpPr>
          <p:spPr bwMode="auto">
            <a:xfrm flipH="1">
              <a:off x="1858" y="226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Rectangle 176"/>
            <p:cNvSpPr>
              <a:spLocks noChangeArrowheads="1"/>
            </p:cNvSpPr>
            <p:nvPr/>
          </p:nvSpPr>
          <p:spPr bwMode="auto">
            <a:xfrm>
              <a:off x="2033" y="2343"/>
              <a:ext cx="289"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UMFR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88" name="Line 177"/>
            <p:cNvSpPr>
              <a:spLocks noChangeShapeType="1"/>
            </p:cNvSpPr>
            <p:nvPr/>
          </p:nvSpPr>
          <p:spPr bwMode="auto">
            <a:xfrm>
              <a:off x="1737" y="2386"/>
              <a:ext cx="269"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Rectangle 178"/>
            <p:cNvSpPr>
              <a:spLocks noChangeArrowheads="1"/>
            </p:cNvSpPr>
            <p:nvPr/>
          </p:nvSpPr>
          <p:spPr bwMode="auto">
            <a:xfrm>
              <a:off x="1845" y="2362"/>
              <a:ext cx="53" cy="48"/>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Rectangle 179"/>
            <p:cNvSpPr>
              <a:spLocks noChangeArrowheads="1"/>
            </p:cNvSpPr>
            <p:nvPr/>
          </p:nvSpPr>
          <p:spPr bwMode="auto">
            <a:xfrm>
              <a:off x="2033" y="2459"/>
              <a:ext cx="228"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SEM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91" name="Line 180"/>
            <p:cNvSpPr>
              <a:spLocks noChangeShapeType="1"/>
            </p:cNvSpPr>
            <p:nvPr/>
          </p:nvSpPr>
          <p:spPr bwMode="auto">
            <a:xfrm>
              <a:off x="1737" y="2502"/>
              <a:ext cx="269"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1"/>
            <p:cNvSpPr>
              <a:spLocks/>
            </p:cNvSpPr>
            <p:nvPr/>
          </p:nvSpPr>
          <p:spPr bwMode="auto">
            <a:xfrm>
              <a:off x="1838" y="2471"/>
              <a:ext cx="67" cy="49"/>
            </a:xfrm>
            <a:custGeom>
              <a:avLst/>
              <a:gdLst>
                <a:gd name="T0" fmla="*/ 0 w 67"/>
                <a:gd name="T1" fmla="*/ 49 h 49"/>
                <a:gd name="T2" fmla="*/ 67 w 67"/>
                <a:gd name="T3" fmla="*/ 49 h 49"/>
                <a:gd name="T4" fmla="*/ 34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93" name="Group 184"/>
          <p:cNvGrpSpPr>
            <a:grpSpLocks noChangeAspect="1"/>
          </p:cNvGrpSpPr>
          <p:nvPr/>
        </p:nvGrpSpPr>
        <p:grpSpPr bwMode="auto">
          <a:xfrm>
            <a:off x="6607175" y="1731963"/>
            <a:ext cx="3468688" cy="2824162"/>
            <a:chOff x="4162" y="1091"/>
            <a:chExt cx="2185" cy="1779"/>
          </a:xfrm>
        </p:grpSpPr>
        <p:sp>
          <p:nvSpPr>
            <p:cNvPr id="194" name="AutoShape 183"/>
            <p:cNvSpPr>
              <a:spLocks noChangeAspect="1" noChangeArrowheads="1" noTextEdit="1"/>
            </p:cNvSpPr>
            <p:nvPr/>
          </p:nvSpPr>
          <p:spPr bwMode="auto">
            <a:xfrm>
              <a:off x="4162" y="1091"/>
              <a:ext cx="2133" cy="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Rectangle 185"/>
            <p:cNvSpPr>
              <a:spLocks noChangeArrowheads="1"/>
            </p:cNvSpPr>
            <p:nvPr/>
          </p:nvSpPr>
          <p:spPr bwMode="auto">
            <a:xfrm>
              <a:off x="4542" y="1242"/>
              <a:ext cx="1695" cy="13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Rectangle 186"/>
            <p:cNvSpPr>
              <a:spLocks noChangeArrowheads="1"/>
            </p:cNvSpPr>
            <p:nvPr/>
          </p:nvSpPr>
          <p:spPr bwMode="auto">
            <a:xfrm>
              <a:off x="4542" y="1242"/>
              <a:ext cx="1695" cy="1382"/>
            </a:xfrm>
            <a:prstGeom prst="rect">
              <a:avLst/>
            </a:prstGeom>
            <a:noFill/>
            <a:ln w="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87"/>
            <p:cNvSpPr>
              <a:spLocks/>
            </p:cNvSpPr>
            <p:nvPr/>
          </p:nvSpPr>
          <p:spPr bwMode="auto">
            <a:xfrm>
              <a:off x="4571"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88"/>
            <p:cNvSpPr>
              <a:spLocks/>
            </p:cNvSpPr>
            <p:nvPr/>
          </p:nvSpPr>
          <p:spPr bwMode="auto">
            <a:xfrm>
              <a:off x="4710"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89"/>
            <p:cNvSpPr>
              <a:spLocks/>
            </p:cNvSpPr>
            <p:nvPr/>
          </p:nvSpPr>
          <p:spPr bwMode="auto">
            <a:xfrm>
              <a:off x="4878"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90"/>
            <p:cNvSpPr>
              <a:spLocks/>
            </p:cNvSpPr>
            <p:nvPr/>
          </p:nvSpPr>
          <p:spPr bwMode="auto">
            <a:xfrm>
              <a:off x="5046"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91"/>
            <p:cNvSpPr>
              <a:spLocks/>
            </p:cNvSpPr>
            <p:nvPr/>
          </p:nvSpPr>
          <p:spPr bwMode="auto">
            <a:xfrm>
              <a:off x="5214"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92"/>
            <p:cNvSpPr>
              <a:spLocks/>
            </p:cNvSpPr>
            <p:nvPr/>
          </p:nvSpPr>
          <p:spPr bwMode="auto">
            <a:xfrm>
              <a:off x="5389"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93"/>
            <p:cNvSpPr>
              <a:spLocks/>
            </p:cNvSpPr>
            <p:nvPr/>
          </p:nvSpPr>
          <p:spPr bwMode="auto">
            <a:xfrm>
              <a:off x="5557"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94"/>
            <p:cNvSpPr>
              <a:spLocks/>
            </p:cNvSpPr>
            <p:nvPr/>
          </p:nvSpPr>
          <p:spPr bwMode="auto">
            <a:xfrm>
              <a:off x="5725"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95"/>
            <p:cNvSpPr>
              <a:spLocks/>
            </p:cNvSpPr>
            <p:nvPr/>
          </p:nvSpPr>
          <p:spPr bwMode="auto">
            <a:xfrm>
              <a:off x="5893"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96"/>
            <p:cNvSpPr>
              <a:spLocks/>
            </p:cNvSpPr>
            <p:nvPr/>
          </p:nvSpPr>
          <p:spPr bwMode="auto">
            <a:xfrm>
              <a:off x="6061"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97"/>
            <p:cNvSpPr>
              <a:spLocks/>
            </p:cNvSpPr>
            <p:nvPr/>
          </p:nvSpPr>
          <p:spPr bwMode="auto">
            <a:xfrm>
              <a:off x="6237"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98"/>
            <p:cNvSpPr>
              <a:spLocks/>
            </p:cNvSpPr>
            <p:nvPr/>
          </p:nvSpPr>
          <p:spPr bwMode="auto">
            <a:xfrm>
              <a:off x="4542" y="2624"/>
              <a:ext cx="1695" cy="0"/>
            </a:xfrm>
            <a:custGeom>
              <a:avLst/>
              <a:gdLst>
                <a:gd name="T0" fmla="*/ 0 w 232"/>
                <a:gd name="T1" fmla="*/ 232 w 232"/>
                <a:gd name="T2" fmla="*/ 232 w 232"/>
              </a:gdLst>
              <a:ahLst/>
              <a:cxnLst>
                <a:cxn ang="0">
                  <a:pos x="T0" y="0"/>
                </a:cxn>
                <a:cxn ang="0">
                  <a:pos x="T1" y="0"/>
                </a:cxn>
                <a:cxn ang="0">
                  <a:pos x="T2" y="0"/>
                </a:cxn>
              </a:cxnLst>
              <a:rect l="0" t="0" r="r" b="b"/>
              <a:pathLst>
                <a:path w="232">
                  <a:moveTo>
                    <a:pt x="0" y="0"/>
                  </a:moveTo>
                  <a:lnTo>
                    <a:pt x="232" y="0"/>
                  </a:lnTo>
                  <a:lnTo>
                    <a:pt x="23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99"/>
            <p:cNvSpPr>
              <a:spLocks/>
            </p:cNvSpPr>
            <p:nvPr/>
          </p:nvSpPr>
          <p:spPr bwMode="auto">
            <a:xfrm>
              <a:off x="4542" y="2277"/>
              <a:ext cx="1695" cy="0"/>
            </a:xfrm>
            <a:custGeom>
              <a:avLst/>
              <a:gdLst>
                <a:gd name="T0" fmla="*/ 0 w 232"/>
                <a:gd name="T1" fmla="*/ 232 w 232"/>
                <a:gd name="T2" fmla="*/ 232 w 232"/>
              </a:gdLst>
              <a:ahLst/>
              <a:cxnLst>
                <a:cxn ang="0">
                  <a:pos x="T0" y="0"/>
                </a:cxn>
                <a:cxn ang="0">
                  <a:pos x="T1" y="0"/>
                </a:cxn>
                <a:cxn ang="0">
                  <a:pos x="T2" y="0"/>
                </a:cxn>
              </a:cxnLst>
              <a:rect l="0" t="0" r="r" b="b"/>
              <a:pathLst>
                <a:path w="232">
                  <a:moveTo>
                    <a:pt x="0" y="0"/>
                  </a:moveTo>
                  <a:lnTo>
                    <a:pt x="232" y="0"/>
                  </a:lnTo>
                  <a:lnTo>
                    <a:pt x="23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00"/>
            <p:cNvSpPr>
              <a:spLocks/>
            </p:cNvSpPr>
            <p:nvPr/>
          </p:nvSpPr>
          <p:spPr bwMode="auto">
            <a:xfrm>
              <a:off x="4542" y="1930"/>
              <a:ext cx="1695" cy="0"/>
            </a:xfrm>
            <a:custGeom>
              <a:avLst/>
              <a:gdLst>
                <a:gd name="T0" fmla="*/ 0 w 232"/>
                <a:gd name="T1" fmla="*/ 232 w 232"/>
                <a:gd name="T2" fmla="*/ 232 w 232"/>
              </a:gdLst>
              <a:ahLst/>
              <a:cxnLst>
                <a:cxn ang="0">
                  <a:pos x="T0" y="0"/>
                </a:cxn>
                <a:cxn ang="0">
                  <a:pos x="T1" y="0"/>
                </a:cxn>
                <a:cxn ang="0">
                  <a:pos x="T2" y="0"/>
                </a:cxn>
              </a:cxnLst>
              <a:rect l="0" t="0" r="r" b="b"/>
              <a:pathLst>
                <a:path w="232">
                  <a:moveTo>
                    <a:pt x="0" y="0"/>
                  </a:moveTo>
                  <a:lnTo>
                    <a:pt x="232" y="0"/>
                  </a:lnTo>
                  <a:lnTo>
                    <a:pt x="23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01"/>
            <p:cNvSpPr>
              <a:spLocks/>
            </p:cNvSpPr>
            <p:nvPr/>
          </p:nvSpPr>
          <p:spPr bwMode="auto">
            <a:xfrm>
              <a:off x="4542" y="1583"/>
              <a:ext cx="1695" cy="0"/>
            </a:xfrm>
            <a:custGeom>
              <a:avLst/>
              <a:gdLst>
                <a:gd name="T0" fmla="*/ 0 w 232"/>
                <a:gd name="T1" fmla="*/ 232 w 232"/>
                <a:gd name="T2" fmla="*/ 232 w 232"/>
              </a:gdLst>
              <a:ahLst/>
              <a:cxnLst>
                <a:cxn ang="0">
                  <a:pos x="T0" y="0"/>
                </a:cxn>
                <a:cxn ang="0">
                  <a:pos x="T1" y="0"/>
                </a:cxn>
                <a:cxn ang="0">
                  <a:pos x="T2" y="0"/>
                </a:cxn>
              </a:cxnLst>
              <a:rect l="0" t="0" r="r" b="b"/>
              <a:pathLst>
                <a:path w="232">
                  <a:moveTo>
                    <a:pt x="0" y="0"/>
                  </a:moveTo>
                  <a:lnTo>
                    <a:pt x="232" y="0"/>
                  </a:lnTo>
                  <a:lnTo>
                    <a:pt x="23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02"/>
            <p:cNvSpPr>
              <a:spLocks/>
            </p:cNvSpPr>
            <p:nvPr/>
          </p:nvSpPr>
          <p:spPr bwMode="auto">
            <a:xfrm>
              <a:off x="4542" y="1242"/>
              <a:ext cx="1695" cy="0"/>
            </a:xfrm>
            <a:custGeom>
              <a:avLst/>
              <a:gdLst>
                <a:gd name="T0" fmla="*/ 0 w 232"/>
                <a:gd name="T1" fmla="*/ 232 w 232"/>
                <a:gd name="T2" fmla="*/ 232 w 232"/>
              </a:gdLst>
              <a:ahLst/>
              <a:cxnLst>
                <a:cxn ang="0">
                  <a:pos x="T0" y="0"/>
                </a:cxn>
                <a:cxn ang="0">
                  <a:pos x="T1" y="0"/>
                </a:cxn>
                <a:cxn ang="0">
                  <a:pos x="T2" y="0"/>
                </a:cxn>
              </a:cxnLst>
              <a:rect l="0" t="0" r="r" b="b"/>
              <a:pathLst>
                <a:path w="232">
                  <a:moveTo>
                    <a:pt x="0" y="0"/>
                  </a:moveTo>
                  <a:lnTo>
                    <a:pt x="232" y="0"/>
                  </a:lnTo>
                  <a:lnTo>
                    <a:pt x="23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Line 203"/>
            <p:cNvSpPr>
              <a:spLocks noChangeShapeType="1"/>
            </p:cNvSpPr>
            <p:nvPr/>
          </p:nvSpPr>
          <p:spPr bwMode="auto">
            <a:xfrm>
              <a:off x="4542" y="2624"/>
              <a:ext cx="169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Line 204"/>
            <p:cNvSpPr>
              <a:spLocks noChangeShapeType="1"/>
            </p:cNvSpPr>
            <p:nvPr/>
          </p:nvSpPr>
          <p:spPr bwMode="auto">
            <a:xfrm flipV="1">
              <a:off x="4542" y="1242"/>
              <a:ext cx="0" cy="13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Line 205"/>
            <p:cNvSpPr>
              <a:spLocks noChangeShapeType="1"/>
            </p:cNvSpPr>
            <p:nvPr/>
          </p:nvSpPr>
          <p:spPr bwMode="auto">
            <a:xfrm flipV="1">
              <a:off x="4571"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Rectangle 206"/>
            <p:cNvSpPr>
              <a:spLocks noChangeArrowheads="1"/>
            </p:cNvSpPr>
            <p:nvPr/>
          </p:nvSpPr>
          <p:spPr bwMode="auto">
            <a:xfrm>
              <a:off x="4549" y="2643"/>
              <a:ext cx="10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17" name="Line 207"/>
            <p:cNvSpPr>
              <a:spLocks noChangeShapeType="1"/>
            </p:cNvSpPr>
            <p:nvPr/>
          </p:nvSpPr>
          <p:spPr bwMode="auto">
            <a:xfrm flipV="1">
              <a:off x="4710"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Rectangle 208"/>
            <p:cNvSpPr>
              <a:spLocks noChangeArrowheads="1"/>
            </p:cNvSpPr>
            <p:nvPr/>
          </p:nvSpPr>
          <p:spPr bwMode="auto">
            <a:xfrm>
              <a:off x="4688" y="2643"/>
              <a:ext cx="10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19" name="Line 209"/>
            <p:cNvSpPr>
              <a:spLocks noChangeShapeType="1"/>
            </p:cNvSpPr>
            <p:nvPr/>
          </p:nvSpPr>
          <p:spPr bwMode="auto">
            <a:xfrm flipV="1">
              <a:off x="4878"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Rectangle 210"/>
            <p:cNvSpPr>
              <a:spLocks noChangeArrowheads="1"/>
            </p:cNvSpPr>
            <p:nvPr/>
          </p:nvSpPr>
          <p:spPr bwMode="auto">
            <a:xfrm>
              <a:off x="4827"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1" name="Line 211"/>
            <p:cNvSpPr>
              <a:spLocks noChangeShapeType="1"/>
            </p:cNvSpPr>
            <p:nvPr/>
          </p:nvSpPr>
          <p:spPr bwMode="auto">
            <a:xfrm flipV="1">
              <a:off x="5046"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Rectangle 212"/>
            <p:cNvSpPr>
              <a:spLocks noChangeArrowheads="1"/>
            </p:cNvSpPr>
            <p:nvPr/>
          </p:nvSpPr>
          <p:spPr bwMode="auto">
            <a:xfrm>
              <a:off x="4995"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3" name="Line 213"/>
            <p:cNvSpPr>
              <a:spLocks noChangeShapeType="1"/>
            </p:cNvSpPr>
            <p:nvPr/>
          </p:nvSpPr>
          <p:spPr bwMode="auto">
            <a:xfrm flipV="1">
              <a:off x="5214"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Rectangle 214"/>
            <p:cNvSpPr>
              <a:spLocks noChangeArrowheads="1"/>
            </p:cNvSpPr>
            <p:nvPr/>
          </p:nvSpPr>
          <p:spPr bwMode="auto">
            <a:xfrm>
              <a:off x="5163"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20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5" name="Line 215"/>
            <p:cNvSpPr>
              <a:spLocks noChangeShapeType="1"/>
            </p:cNvSpPr>
            <p:nvPr/>
          </p:nvSpPr>
          <p:spPr bwMode="auto">
            <a:xfrm flipV="1">
              <a:off x="5389"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Rectangle 216"/>
            <p:cNvSpPr>
              <a:spLocks noChangeArrowheads="1"/>
            </p:cNvSpPr>
            <p:nvPr/>
          </p:nvSpPr>
          <p:spPr bwMode="auto">
            <a:xfrm>
              <a:off x="5338"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25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7" name="Line 217"/>
            <p:cNvSpPr>
              <a:spLocks noChangeShapeType="1"/>
            </p:cNvSpPr>
            <p:nvPr/>
          </p:nvSpPr>
          <p:spPr bwMode="auto">
            <a:xfrm flipV="1">
              <a:off x="5557"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Rectangle 218"/>
            <p:cNvSpPr>
              <a:spLocks noChangeArrowheads="1"/>
            </p:cNvSpPr>
            <p:nvPr/>
          </p:nvSpPr>
          <p:spPr bwMode="auto">
            <a:xfrm>
              <a:off x="5506"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30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9" name="Line 219"/>
            <p:cNvSpPr>
              <a:spLocks noChangeShapeType="1"/>
            </p:cNvSpPr>
            <p:nvPr/>
          </p:nvSpPr>
          <p:spPr bwMode="auto">
            <a:xfrm flipV="1">
              <a:off x="5725"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Rectangle 220"/>
            <p:cNvSpPr>
              <a:spLocks noChangeArrowheads="1"/>
            </p:cNvSpPr>
            <p:nvPr/>
          </p:nvSpPr>
          <p:spPr bwMode="auto">
            <a:xfrm>
              <a:off x="5674"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35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1" name="Line 221"/>
            <p:cNvSpPr>
              <a:spLocks noChangeShapeType="1"/>
            </p:cNvSpPr>
            <p:nvPr/>
          </p:nvSpPr>
          <p:spPr bwMode="auto">
            <a:xfrm flipV="1">
              <a:off x="5893"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Rectangle 222"/>
            <p:cNvSpPr>
              <a:spLocks noChangeArrowheads="1"/>
            </p:cNvSpPr>
            <p:nvPr/>
          </p:nvSpPr>
          <p:spPr bwMode="auto">
            <a:xfrm>
              <a:off x="5842"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40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3" name="Line 223"/>
            <p:cNvSpPr>
              <a:spLocks noChangeShapeType="1"/>
            </p:cNvSpPr>
            <p:nvPr/>
          </p:nvSpPr>
          <p:spPr bwMode="auto">
            <a:xfrm flipV="1">
              <a:off x="6061"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Rectangle 224"/>
            <p:cNvSpPr>
              <a:spLocks noChangeArrowheads="1"/>
            </p:cNvSpPr>
            <p:nvPr/>
          </p:nvSpPr>
          <p:spPr bwMode="auto">
            <a:xfrm>
              <a:off x="6010"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45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5" name="Line 225"/>
            <p:cNvSpPr>
              <a:spLocks noChangeShapeType="1"/>
            </p:cNvSpPr>
            <p:nvPr/>
          </p:nvSpPr>
          <p:spPr bwMode="auto">
            <a:xfrm flipV="1">
              <a:off x="6237"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Rectangle 226"/>
            <p:cNvSpPr>
              <a:spLocks noChangeArrowheads="1"/>
            </p:cNvSpPr>
            <p:nvPr/>
          </p:nvSpPr>
          <p:spPr bwMode="auto">
            <a:xfrm>
              <a:off x="6186"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50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7" name="Line 227"/>
            <p:cNvSpPr>
              <a:spLocks noChangeShapeType="1"/>
            </p:cNvSpPr>
            <p:nvPr/>
          </p:nvSpPr>
          <p:spPr bwMode="auto">
            <a:xfrm>
              <a:off x="4542" y="2624"/>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Rectangle 228"/>
            <p:cNvSpPr>
              <a:spLocks noChangeArrowheads="1"/>
            </p:cNvSpPr>
            <p:nvPr/>
          </p:nvSpPr>
          <p:spPr bwMode="auto">
            <a:xfrm>
              <a:off x="4330" y="2574"/>
              <a:ext cx="24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0.05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9" name="Line 229"/>
            <p:cNvSpPr>
              <a:spLocks noChangeShapeType="1"/>
            </p:cNvSpPr>
            <p:nvPr/>
          </p:nvSpPr>
          <p:spPr bwMode="auto">
            <a:xfrm>
              <a:off x="4542" y="2277"/>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Rectangle 230"/>
            <p:cNvSpPr>
              <a:spLocks noChangeArrowheads="1"/>
            </p:cNvSpPr>
            <p:nvPr/>
          </p:nvSpPr>
          <p:spPr bwMode="auto">
            <a:xfrm>
              <a:off x="4381" y="2227"/>
              <a:ext cx="18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0.1</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41" name="Line 231"/>
            <p:cNvSpPr>
              <a:spLocks noChangeShapeType="1"/>
            </p:cNvSpPr>
            <p:nvPr/>
          </p:nvSpPr>
          <p:spPr bwMode="auto">
            <a:xfrm>
              <a:off x="4542" y="1930"/>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Rectangle 232"/>
            <p:cNvSpPr>
              <a:spLocks noChangeArrowheads="1"/>
            </p:cNvSpPr>
            <p:nvPr/>
          </p:nvSpPr>
          <p:spPr bwMode="auto">
            <a:xfrm>
              <a:off x="4330" y="1880"/>
              <a:ext cx="24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0.15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43" name="Line 233"/>
            <p:cNvSpPr>
              <a:spLocks noChangeShapeType="1"/>
            </p:cNvSpPr>
            <p:nvPr/>
          </p:nvSpPr>
          <p:spPr bwMode="auto">
            <a:xfrm>
              <a:off x="4542" y="1583"/>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Rectangle 234"/>
            <p:cNvSpPr>
              <a:spLocks noChangeArrowheads="1"/>
            </p:cNvSpPr>
            <p:nvPr/>
          </p:nvSpPr>
          <p:spPr bwMode="auto">
            <a:xfrm>
              <a:off x="4381" y="1533"/>
              <a:ext cx="18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0.2</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45" name="Line 235"/>
            <p:cNvSpPr>
              <a:spLocks noChangeShapeType="1"/>
            </p:cNvSpPr>
            <p:nvPr/>
          </p:nvSpPr>
          <p:spPr bwMode="auto">
            <a:xfrm>
              <a:off x="4542" y="1242"/>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Rectangle 236"/>
            <p:cNvSpPr>
              <a:spLocks noChangeArrowheads="1"/>
            </p:cNvSpPr>
            <p:nvPr/>
          </p:nvSpPr>
          <p:spPr bwMode="auto">
            <a:xfrm>
              <a:off x="4330" y="1192"/>
              <a:ext cx="24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0.25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47" name="Freeform 237"/>
            <p:cNvSpPr>
              <a:spLocks/>
            </p:cNvSpPr>
            <p:nvPr/>
          </p:nvSpPr>
          <p:spPr bwMode="auto">
            <a:xfrm>
              <a:off x="4571" y="1772"/>
              <a:ext cx="1666" cy="701"/>
            </a:xfrm>
            <a:custGeom>
              <a:avLst/>
              <a:gdLst>
                <a:gd name="T0" fmla="*/ 0 w 1666"/>
                <a:gd name="T1" fmla="*/ 701 h 701"/>
                <a:gd name="T2" fmla="*/ 139 w 1666"/>
                <a:gd name="T3" fmla="*/ 89 h 701"/>
                <a:gd name="T4" fmla="*/ 307 w 1666"/>
                <a:gd name="T5" fmla="*/ 0 h 701"/>
                <a:gd name="T6" fmla="*/ 475 w 1666"/>
                <a:gd name="T7" fmla="*/ 51 h 701"/>
                <a:gd name="T8" fmla="*/ 643 w 1666"/>
                <a:gd name="T9" fmla="*/ 133 h 701"/>
                <a:gd name="T10" fmla="*/ 818 w 1666"/>
                <a:gd name="T11" fmla="*/ 202 h 701"/>
                <a:gd name="T12" fmla="*/ 986 w 1666"/>
                <a:gd name="T13" fmla="*/ 284 h 701"/>
                <a:gd name="T14" fmla="*/ 1154 w 1666"/>
                <a:gd name="T15" fmla="*/ 341 h 701"/>
                <a:gd name="T16" fmla="*/ 1322 w 1666"/>
                <a:gd name="T17" fmla="*/ 410 h 701"/>
                <a:gd name="T18" fmla="*/ 1490 w 1666"/>
                <a:gd name="T19" fmla="*/ 474 h 701"/>
                <a:gd name="T20" fmla="*/ 1666 w 1666"/>
                <a:gd name="T21" fmla="*/ 51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6" h="701">
                  <a:moveTo>
                    <a:pt x="0" y="701"/>
                  </a:moveTo>
                  <a:lnTo>
                    <a:pt x="139" y="89"/>
                  </a:lnTo>
                  <a:lnTo>
                    <a:pt x="307" y="0"/>
                  </a:lnTo>
                  <a:lnTo>
                    <a:pt x="475" y="51"/>
                  </a:lnTo>
                  <a:lnTo>
                    <a:pt x="643" y="133"/>
                  </a:lnTo>
                  <a:lnTo>
                    <a:pt x="818" y="202"/>
                  </a:lnTo>
                  <a:lnTo>
                    <a:pt x="986" y="284"/>
                  </a:lnTo>
                  <a:lnTo>
                    <a:pt x="1154" y="341"/>
                  </a:lnTo>
                  <a:lnTo>
                    <a:pt x="1322" y="410"/>
                  </a:lnTo>
                  <a:lnTo>
                    <a:pt x="1490" y="474"/>
                  </a:lnTo>
                  <a:lnTo>
                    <a:pt x="1666" y="511"/>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Oval 238"/>
            <p:cNvSpPr>
              <a:spLocks noChangeArrowheads="1"/>
            </p:cNvSpPr>
            <p:nvPr/>
          </p:nvSpPr>
          <p:spPr bwMode="auto">
            <a:xfrm>
              <a:off x="4542" y="2447"/>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Oval 239"/>
            <p:cNvSpPr>
              <a:spLocks noChangeArrowheads="1"/>
            </p:cNvSpPr>
            <p:nvPr/>
          </p:nvSpPr>
          <p:spPr bwMode="auto">
            <a:xfrm>
              <a:off x="4681" y="1835"/>
              <a:ext cx="65"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Oval 240"/>
            <p:cNvSpPr>
              <a:spLocks noChangeArrowheads="1"/>
            </p:cNvSpPr>
            <p:nvPr/>
          </p:nvSpPr>
          <p:spPr bwMode="auto">
            <a:xfrm>
              <a:off x="4849" y="1747"/>
              <a:ext cx="65"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Oval 241"/>
            <p:cNvSpPr>
              <a:spLocks noChangeArrowheads="1"/>
            </p:cNvSpPr>
            <p:nvPr/>
          </p:nvSpPr>
          <p:spPr bwMode="auto">
            <a:xfrm>
              <a:off x="5017" y="1798"/>
              <a:ext cx="65"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Oval 242"/>
            <p:cNvSpPr>
              <a:spLocks noChangeArrowheads="1"/>
            </p:cNvSpPr>
            <p:nvPr/>
          </p:nvSpPr>
          <p:spPr bwMode="auto">
            <a:xfrm>
              <a:off x="5185" y="1880"/>
              <a:ext cx="65"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Oval 243"/>
            <p:cNvSpPr>
              <a:spLocks noChangeArrowheads="1"/>
            </p:cNvSpPr>
            <p:nvPr/>
          </p:nvSpPr>
          <p:spPr bwMode="auto">
            <a:xfrm>
              <a:off x="5360" y="1949"/>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Oval 244"/>
            <p:cNvSpPr>
              <a:spLocks noChangeArrowheads="1"/>
            </p:cNvSpPr>
            <p:nvPr/>
          </p:nvSpPr>
          <p:spPr bwMode="auto">
            <a:xfrm>
              <a:off x="5528" y="2031"/>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245"/>
            <p:cNvSpPr>
              <a:spLocks noChangeArrowheads="1"/>
            </p:cNvSpPr>
            <p:nvPr/>
          </p:nvSpPr>
          <p:spPr bwMode="auto">
            <a:xfrm>
              <a:off x="5696" y="2088"/>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Oval 246"/>
            <p:cNvSpPr>
              <a:spLocks noChangeArrowheads="1"/>
            </p:cNvSpPr>
            <p:nvPr/>
          </p:nvSpPr>
          <p:spPr bwMode="auto">
            <a:xfrm>
              <a:off x="5864" y="2157"/>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Oval 247"/>
            <p:cNvSpPr>
              <a:spLocks noChangeArrowheads="1"/>
            </p:cNvSpPr>
            <p:nvPr/>
          </p:nvSpPr>
          <p:spPr bwMode="auto">
            <a:xfrm>
              <a:off x="6032" y="2220"/>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Oval 248"/>
            <p:cNvSpPr>
              <a:spLocks noChangeArrowheads="1"/>
            </p:cNvSpPr>
            <p:nvPr/>
          </p:nvSpPr>
          <p:spPr bwMode="auto">
            <a:xfrm>
              <a:off x="6207" y="2258"/>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Oval 249"/>
            <p:cNvSpPr>
              <a:spLocks noChangeArrowheads="1"/>
            </p:cNvSpPr>
            <p:nvPr/>
          </p:nvSpPr>
          <p:spPr bwMode="auto">
            <a:xfrm>
              <a:off x="4542" y="2447"/>
              <a:ext cx="58"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Oval 250"/>
            <p:cNvSpPr>
              <a:spLocks noChangeArrowheads="1"/>
            </p:cNvSpPr>
            <p:nvPr/>
          </p:nvSpPr>
          <p:spPr bwMode="auto">
            <a:xfrm>
              <a:off x="4681" y="1835"/>
              <a:ext cx="58"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Oval 251"/>
            <p:cNvSpPr>
              <a:spLocks noChangeArrowheads="1"/>
            </p:cNvSpPr>
            <p:nvPr/>
          </p:nvSpPr>
          <p:spPr bwMode="auto">
            <a:xfrm>
              <a:off x="4849" y="1747"/>
              <a:ext cx="58"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Oval 252"/>
            <p:cNvSpPr>
              <a:spLocks noChangeArrowheads="1"/>
            </p:cNvSpPr>
            <p:nvPr/>
          </p:nvSpPr>
          <p:spPr bwMode="auto">
            <a:xfrm>
              <a:off x="5017" y="1798"/>
              <a:ext cx="58" cy="50"/>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Oval 253"/>
            <p:cNvSpPr>
              <a:spLocks noChangeArrowheads="1"/>
            </p:cNvSpPr>
            <p:nvPr/>
          </p:nvSpPr>
          <p:spPr bwMode="auto">
            <a:xfrm>
              <a:off x="5185" y="1880"/>
              <a:ext cx="58" cy="50"/>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Oval 254"/>
            <p:cNvSpPr>
              <a:spLocks noChangeArrowheads="1"/>
            </p:cNvSpPr>
            <p:nvPr/>
          </p:nvSpPr>
          <p:spPr bwMode="auto">
            <a:xfrm>
              <a:off x="5360" y="1949"/>
              <a:ext cx="58" cy="50"/>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Oval 255"/>
            <p:cNvSpPr>
              <a:spLocks noChangeArrowheads="1"/>
            </p:cNvSpPr>
            <p:nvPr/>
          </p:nvSpPr>
          <p:spPr bwMode="auto">
            <a:xfrm>
              <a:off x="5528" y="2031"/>
              <a:ext cx="58" cy="50"/>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Oval 256"/>
            <p:cNvSpPr>
              <a:spLocks noChangeArrowheads="1"/>
            </p:cNvSpPr>
            <p:nvPr/>
          </p:nvSpPr>
          <p:spPr bwMode="auto">
            <a:xfrm>
              <a:off x="5696" y="2088"/>
              <a:ext cx="59" cy="50"/>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Oval 257"/>
            <p:cNvSpPr>
              <a:spLocks noChangeArrowheads="1"/>
            </p:cNvSpPr>
            <p:nvPr/>
          </p:nvSpPr>
          <p:spPr bwMode="auto">
            <a:xfrm>
              <a:off x="5864" y="2157"/>
              <a:ext cx="59"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Oval 258"/>
            <p:cNvSpPr>
              <a:spLocks noChangeArrowheads="1"/>
            </p:cNvSpPr>
            <p:nvPr/>
          </p:nvSpPr>
          <p:spPr bwMode="auto">
            <a:xfrm>
              <a:off x="6032" y="2220"/>
              <a:ext cx="59"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Oval 259"/>
            <p:cNvSpPr>
              <a:spLocks noChangeArrowheads="1"/>
            </p:cNvSpPr>
            <p:nvPr/>
          </p:nvSpPr>
          <p:spPr bwMode="auto">
            <a:xfrm>
              <a:off x="6207" y="2258"/>
              <a:ext cx="59"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60"/>
            <p:cNvSpPr>
              <a:spLocks/>
            </p:cNvSpPr>
            <p:nvPr/>
          </p:nvSpPr>
          <p:spPr bwMode="auto">
            <a:xfrm>
              <a:off x="4571" y="1709"/>
              <a:ext cx="1666" cy="581"/>
            </a:xfrm>
            <a:custGeom>
              <a:avLst/>
              <a:gdLst>
                <a:gd name="T0" fmla="*/ 0 w 1666"/>
                <a:gd name="T1" fmla="*/ 581 h 581"/>
                <a:gd name="T2" fmla="*/ 139 w 1666"/>
                <a:gd name="T3" fmla="*/ 108 h 581"/>
                <a:gd name="T4" fmla="*/ 307 w 1666"/>
                <a:gd name="T5" fmla="*/ 0 h 581"/>
                <a:gd name="T6" fmla="*/ 475 w 1666"/>
                <a:gd name="T7" fmla="*/ 26 h 581"/>
                <a:gd name="T8" fmla="*/ 643 w 1666"/>
                <a:gd name="T9" fmla="*/ 51 h 581"/>
                <a:gd name="T10" fmla="*/ 818 w 1666"/>
                <a:gd name="T11" fmla="*/ 89 h 581"/>
                <a:gd name="T12" fmla="*/ 986 w 1666"/>
                <a:gd name="T13" fmla="*/ 126 h 581"/>
                <a:gd name="T14" fmla="*/ 1154 w 1666"/>
                <a:gd name="T15" fmla="*/ 152 h 581"/>
                <a:gd name="T16" fmla="*/ 1322 w 1666"/>
                <a:gd name="T17" fmla="*/ 183 h 581"/>
                <a:gd name="T18" fmla="*/ 1490 w 1666"/>
                <a:gd name="T19" fmla="*/ 202 h 581"/>
                <a:gd name="T20" fmla="*/ 1666 w 1666"/>
                <a:gd name="T21" fmla="*/ 24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6" h="581">
                  <a:moveTo>
                    <a:pt x="0" y="581"/>
                  </a:moveTo>
                  <a:lnTo>
                    <a:pt x="139" y="108"/>
                  </a:lnTo>
                  <a:lnTo>
                    <a:pt x="307" y="0"/>
                  </a:lnTo>
                  <a:lnTo>
                    <a:pt x="475" y="26"/>
                  </a:lnTo>
                  <a:lnTo>
                    <a:pt x="643" y="51"/>
                  </a:lnTo>
                  <a:lnTo>
                    <a:pt x="818" y="89"/>
                  </a:lnTo>
                  <a:lnTo>
                    <a:pt x="986" y="126"/>
                  </a:lnTo>
                  <a:lnTo>
                    <a:pt x="1154" y="152"/>
                  </a:lnTo>
                  <a:lnTo>
                    <a:pt x="1322" y="183"/>
                  </a:lnTo>
                  <a:lnTo>
                    <a:pt x="1490" y="202"/>
                  </a:lnTo>
                  <a:lnTo>
                    <a:pt x="1666" y="246"/>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Line 261"/>
            <p:cNvSpPr>
              <a:spLocks noChangeShapeType="1"/>
            </p:cNvSpPr>
            <p:nvPr/>
          </p:nvSpPr>
          <p:spPr bwMode="auto">
            <a:xfrm>
              <a:off x="4542" y="2290"/>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Line 262"/>
            <p:cNvSpPr>
              <a:spLocks noChangeShapeType="1"/>
            </p:cNvSpPr>
            <p:nvPr/>
          </p:nvSpPr>
          <p:spPr bwMode="auto">
            <a:xfrm>
              <a:off x="4571" y="2264"/>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Line 263"/>
            <p:cNvSpPr>
              <a:spLocks noChangeShapeType="1"/>
            </p:cNvSpPr>
            <p:nvPr/>
          </p:nvSpPr>
          <p:spPr bwMode="auto">
            <a:xfrm>
              <a:off x="4681" y="1817"/>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Line 264"/>
            <p:cNvSpPr>
              <a:spLocks noChangeShapeType="1"/>
            </p:cNvSpPr>
            <p:nvPr/>
          </p:nvSpPr>
          <p:spPr bwMode="auto">
            <a:xfrm>
              <a:off x="4710" y="1791"/>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Line 265"/>
            <p:cNvSpPr>
              <a:spLocks noChangeShapeType="1"/>
            </p:cNvSpPr>
            <p:nvPr/>
          </p:nvSpPr>
          <p:spPr bwMode="auto">
            <a:xfrm>
              <a:off x="4849" y="1709"/>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Line 266"/>
            <p:cNvSpPr>
              <a:spLocks noChangeShapeType="1"/>
            </p:cNvSpPr>
            <p:nvPr/>
          </p:nvSpPr>
          <p:spPr bwMode="auto">
            <a:xfrm>
              <a:off x="4878" y="1684"/>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Line 267"/>
            <p:cNvSpPr>
              <a:spLocks noChangeShapeType="1"/>
            </p:cNvSpPr>
            <p:nvPr/>
          </p:nvSpPr>
          <p:spPr bwMode="auto">
            <a:xfrm>
              <a:off x="5017" y="1735"/>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Line 268"/>
            <p:cNvSpPr>
              <a:spLocks noChangeShapeType="1"/>
            </p:cNvSpPr>
            <p:nvPr/>
          </p:nvSpPr>
          <p:spPr bwMode="auto">
            <a:xfrm>
              <a:off x="5046" y="1709"/>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Line 269"/>
            <p:cNvSpPr>
              <a:spLocks noChangeShapeType="1"/>
            </p:cNvSpPr>
            <p:nvPr/>
          </p:nvSpPr>
          <p:spPr bwMode="auto">
            <a:xfrm>
              <a:off x="5185" y="1760"/>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Line 270"/>
            <p:cNvSpPr>
              <a:spLocks noChangeShapeType="1"/>
            </p:cNvSpPr>
            <p:nvPr/>
          </p:nvSpPr>
          <p:spPr bwMode="auto">
            <a:xfrm>
              <a:off x="5214" y="1735"/>
              <a:ext cx="0" cy="5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Line 271"/>
            <p:cNvSpPr>
              <a:spLocks noChangeShapeType="1"/>
            </p:cNvSpPr>
            <p:nvPr/>
          </p:nvSpPr>
          <p:spPr bwMode="auto">
            <a:xfrm>
              <a:off x="5360" y="1798"/>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Line 272"/>
            <p:cNvSpPr>
              <a:spLocks noChangeShapeType="1"/>
            </p:cNvSpPr>
            <p:nvPr/>
          </p:nvSpPr>
          <p:spPr bwMode="auto">
            <a:xfrm>
              <a:off x="5389" y="1772"/>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Line 273"/>
            <p:cNvSpPr>
              <a:spLocks noChangeShapeType="1"/>
            </p:cNvSpPr>
            <p:nvPr/>
          </p:nvSpPr>
          <p:spPr bwMode="auto">
            <a:xfrm>
              <a:off x="5528" y="1835"/>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Line 274"/>
            <p:cNvSpPr>
              <a:spLocks noChangeShapeType="1"/>
            </p:cNvSpPr>
            <p:nvPr/>
          </p:nvSpPr>
          <p:spPr bwMode="auto">
            <a:xfrm>
              <a:off x="5557" y="1810"/>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Line 275"/>
            <p:cNvSpPr>
              <a:spLocks noChangeShapeType="1"/>
            </p:cNvSpPr>
            <p:nvPr/>
          </p:nvSpPr>
          <p:spPr bwMode="auto">
            <a:xfrm>
              <a:off x="5696" y="1861"/>
              <a:ext cx="5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Line 276"/>
            <p:cNvSpPr>
              <a:spLocks noChangeShapeType="1"/>
            </p:cNvSpPr>
            <p:nvPr/>
          </p:nvSpPr>
          <p:spPr bwMode="auto">
            <a:xfrm>
              <a:off x="5725" y="1835"/>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Line 277"/>
            <p:cNvSpPr>
              <a:spLocks noChangeShapeType="1"/>
            </p:cNvSpPr>
            <p:nvPr/>
          </p:nvSpPr>
          <p:spPr bwMode="auto">
            <a:xfrm>
              <a:off x="5864" y="1892"/>
              <a:ext cx="5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Line 278"/>
            <p:cNvSpPr>
              <a:spLocks noChangeShapeType="1"/>
            </p:cNvSpPr>
            <p:nvPr/>
          </p:nvSpPr>
          <p:spPr bwMode="auto">
            <a:xfrm>
              <a:off x="5893" y="1867"/>
              <a:ext cx="0" cy="5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Line 279"/>
            <p:cNvSpPr>
              <a:spLocks noChangeShapeType="1"/>
            </p:cNvSpPr>
            <p:nvPr/>
          </p:nvSpPr>
          <p:spPr bwMode="auto">
            <a:xfrm>
              <a:off x="6032" y="1911"/>
              <a:ext cx="5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Line 280"/>
            <p:cNvSpPr>
              <a:spLocks noChangeShapeType="1"/>
            </p:cNvSpPr>
            <p:nvPr/>
          </p:nvSpPr>
          <p:spPr bwMode="auto">
            <a:xfrm>
              <a:off x="6061" y="1886"/>
              <a:ext cx="0" cy="5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Line 281"/>
            <p:cNvSpPr>
              <a:spLocks noChangeShapeType="1"/>
            </p:cNvSpPr>
            <p:nvPr/>
          </p:nvSpPr>
          <p:spPr bwMode="auto">
            <a:xfrm>
              <a:off x="6207" y="1955"/>
              <a:ext cx="5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Line 282"/>
            <p:cNvSpPr>
              <a:spLocks noChangeShapeType="1"/>
            </p:cNvSpPr>
            <p:nvPr/>
          </p:nvSpPr>
          <p:spPr bwMode="auto">
            <a:xfrm>
              <a:off x="6237" y="1930"/>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Line 283"/>
            <p:cNvSpPr>
              <a:spLocks noChangeShapeType="1"/>
            </p:cNvSpPr>
            <p:nvPr/>
          </p:nvSpPr>
          <p:spPr bwMode="auto">
            <a:xfrm>
              <a:off x="4556" y="2277"/>
              <a:ext cx="30"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Line 284"/>
            <p:cNvSpPr>
              <a:spLocks noChangeShapeType="1"/>
            </p:cNvSpPr>
            <p:nvPr/>
          </p:nvSpPr>
          <p:spPr bwMode="auto">
            <a:xfrm flipH="1">
              <a:off x="4556" y="2277"/>
              <a:ext cx="30"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Line 285"/>
            <p:cNvSpPr>
              <a:spLocks noChangeShapeType="1"/>
            </p:cNvSpPr>
            <p:nvPr/>
          </p:nvSpPr>
          <p:spPr bwMode="auto">
            <a:xfrm>
              <a:off x="4695" y="1804"/>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Line 286"/>
            <p:cNvSpPr>
              <a:spLocks noChangeShapeType="1"/>
            </p:cNvSpPr>
            <p:nvPr/>
          </p:nvSpPr>
          <p:spPr bwMode="auto">
            <a:xfrm flipH="1">
              <a:off x="4695" y="1804"/>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Line 287"/>
            <p:cNvSpPr>
              <a:spLocks noChangeShapeType="1"/>
            </p:cNvSpPr>
            <p:nvPr/>
          </p:nvSpPr>
          <p:spPr bwMode="auto">
            <a:xfrm>
              <a:off x="4863" y="1697"/>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Line 288"/>
            <p:cNvSpPr>
              <a:spLocks noChangeShapeType="1"/>
            </p:cNvSpPr>
            <p:nvPr/>
          </p:nvSpPr>
          <p:spPr bwMode="auto">
            <a:xfrm flipH="1">
              <a:off x="4863" y="1697"/>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Line 289"/>
            <p:cNvSpPr>
              <a:spLocks noChangeShapeType="1"/>
            </p:cNvSpPr>
            <p:nvPr/>
          </p:nvSpPr>
          <p:spPr bwMode="auto">
            <a:xfrm>
              <a:off x="5031" y="1722"/>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Line 290"/>
            <p:cNvSpPr>
              <a:spLocks noChangeShapeType="1"/>
            </p:cNvSpPr>
            <p:nvPr/>
          </p:nvSpPr>
          <p:spPr bwMode="auto">
            <a:xfrm flipH="1">
              <a:off x="5031" y="1722"/>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Line 291"/>
            <p:cNvSpPr>
              <a:spLocks noChangeShapeType="1"/>
            </p:cNvSpPr>
            <p:nvPr/>
          </p:nvSpPr>
          <p:spPr bwMode="auto">
            <a:xfrm>
              <a:off x="5199" y="1747"/>
              <a:ext cx="30"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Line 292"/>
            <p:cNvSpPr>
              <a:spLocks noChangeShapeType="1"/>
            </p:cNvSpPr>
            <p:nvPr/>
          </p:nvSpPr>
          <p:spPr bwMode="auto">
            <a:xfrm flipH="1">
              <a:off x="5199" y="1747"/>
              <a:ext cx="30"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Line 293"/>
            <p:cNvSpPr>
              <a:spLocks noChangeShapeType="1"/>
            </p:cNvSpPr>
            <p:nvPr/>
          </p:nvSpPr>
          <p:spPr bwMode="auto">
            <a:xfrm>
              <a:off x="5375" y="1785"/>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Line 294"/>
            <p:cNvSpPr>
              <a:spLocks noChangeShapeType="1"/>
            </p:cNvSpPr>
            <p:nvPr/>
          </p:nvSpPr>
          <p:spPr bwMode="auto">
            <a:xfrm flipH="1">
              <a:off x="5375" y="1785"/>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Line 295"/>
            <p:cNvSpPr>
              <a:spLocks noChangeShapeType="1"/>
            </p:cNvSpPr>
            <p:nvPr/>
          </p:nvSpPr>
          <p:spPr bwMode="auto">
            <a:xfrm>
              <a:off x="5543" y="1823"/>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Line 296"/>
            <p:cNvSpPr>
              <a:spLocks noChangeShapeType="1"/>
            </p:cNvSpPr>
            <p:nvPr/>
          </p:nvSpPr>
          <p:spPr bwMode="auto">
            <a:xfrm flipH="1">
              <a:off x="5543" y="1823"/>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Line 297"/>
            <p:cNvSpPr>
              <a:spLocks noChangeShapeType="1"/>
            </p:cNvSpPr>
            <p:nvPr/>
          </p:nvSpPr>
          <p:spPr bwMode="auto">
            <a:xfrm>
              <a:off x="5711" y="1848"/>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Line 298"/>
            <p:cNvSpPr>
              <a:spLocks noChangeShapeType="1"/>
            </p:cNvSpPr>
            <p:nvPr/>
          </p:nvSpPr>
          <p:spPr bwMode="auto">
            <a:xfrm flipH="1">
              <a:off x="5711" y="1848"/>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Line 299"/>
            <p:cNvSpPr>
              <a:spLocks noChangeShapeType="1"/>
            </p:cNvSpPr>
            <p:nvPr/>
          </p:nvSpPr>
          <p:spPr bwMode="auto">
            <a:xfrm>
              <a:off x="5879" y="1880"/>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Line 300"/>
            <p:cNvSpPr>
              <a:spLocks noChangeShapeType="1"/>
            </p:cNvSpPr>
            <p:nvPr/>
          </p:nvSpPr>
          <p:spPr bwMode="auto">
            <a:xfrm flipH="1">
              <a:off x="5879" y="1880"/>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Line 301"/>
            <p:cNvSpPr>
              <a:spLocks noChangeShapeType="1"/>
            </p:cNvSpPr>
            <p:nvPr/>
          </p:nvSpPr>
          <p:spPr bwMode="auto">
            <a:xfrm>
              <a:off x="6047" y="1899"/>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Line 302"/>
            <p:cNvSpPr>
              <a:spLocks noChangeShapeType="1"/>
            </p:cNvSpPr>
            <p:nvPr/>
          </p:nvSpPr>
          <p:spPr bwMode="auto">
            <a:xfrm flipH="1">
              <a:off x="6047" y="1899"/>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Line 303"/>
            <p:cNvSpPr>
              <a:spLocks noChangeShapeType="1"/>
            </p:cNvSpPr>
            <p:nvPr/>
          </p:nvSpPr>
          <p:spPr bwMode="auto">
            <a:xfrm>
              <a:off x="6222" y="1943"/>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Line 304"/>
            <p:cNvSpPr>
              <a:spLocks noChangeShapeType="1"/>
            </p:cNvSpPr>
            <p:nvPr/>
          </p:nvSpPr>
          <p:spPr bwMode="auto">
            <a:xfrm flipH="1">
              <a:off x="6222" y="1943"/>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305"/>
            <p:cNvSpPr>
              <a:spLocks/>
            </p:cNvSpPr>
            <p:nvPr/>
          </p:nvSpPr>
          <p:spPr bwMode="auto">
            <a:xfrm>
              <a:off x="4571" y="1596"/>
              <a:ext cx="1666" cy="668"/>
            </a:xfrm>
            <a:custGeom>
              <a:avLst/>
              <a:gdLst>
                <a:gd name="T0" fmla="*/ 0 w 1666"/>
                <a:gd name="T1" fmla="*/ 668 h 668"/>
                <a:gd name="T2" fmla="*/ 139 w 1666"/>
                <a:gd name="T3" fmla="*/ 132 h 668"/>
                <a:gd name="T4" fmla="*/ 307 w 1666"/>
                <a:gd name="T5" fmla="*/ 31 h 668"/>
                <a:gd name="T6" fmla="*/ 475 w 1666"/>
                <a:gd name="T7" fmla="*/ 0 h 668"/>
                <a:gd name="T8" fmla="*/ 643 w 1666"/>
                <a:gd name="T9" fmla="*/ 12 h 668"/>
                <a:gd name="T10" fmla="*/ 818 w 1666"/>
                <a:gd name="T11" fmla="*/ 12 h 668"/>
                <a:gd name="T12" fmla="*/ 986 w 1666"/>
                <a:gd name="T13" fmla="*/ 31 h 668"/>
                <a:gd name="T14" fmla="*/ 1154 w 1666"/>
                <a:gd name="T15" fmla="*/ 69 h 668"/>
                <a:gd name="T16" fmla="*/ 1322 w 1666"/>
                <a:gd name="T17" fmla="*/ 88 h 668"/>
                <a:gd name="T18" fmla="*/ 1490 w 1666"/>
                <a:gd name="T19" fmla="*/ 88 h 668"/>
                <a:gd name="T20" fmla="*/ 1666 w 1666"/>
                <a:gd name="T21" fmla="*/ 10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6" h="668">
                  <a:moveTo>
                    <a:pt x="0" y="668"/>
                  </a:moveTo>
                  <a:lnTo>
                    <a:pt x="139" y="132"/>
                  </a:lnTo>
                  <a:lnTo>
                    <a:pt x="307" y="31"/>
                  </a:lnTo>
                  <a:lnTo>
                    <a:pt x="475" y="0"/>
                  </a:lnTo>
                  <a:lnTo>
                    <a:pt x="643" y="12"/>
                  </a:lnTo>
                  <a:lnTo>
                    <a:pt x="818" y="12"/>
                  </a:lnTo>
                  <a:lnTo>
                    <a:pt x="986" y="31"/>
                  </a:lnTo>
                  <a:lnTo>
                    <a:pt x="1154" y="69"/>
                  </a:lnTo>
                  <a:lnTo>
                    <a:pt x="1322" y="88"/>
                  </a:lnTo>
                  <a:lnTo>
                    <a:pt x="1490" y="88"/>
                  </a:lnTo>
                  <a:lnTo>
                    <a:pt x="1666" y="101"/>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Rectangle 306"/>
            <p:cNvSpPr>
              <a:spLocks noChangeArrowheads="1"/>
            </p:cNvSpPr>
            <p:nvPr/>
          </p:nvSpPr>
          <p:spPr bwMode="auto">
            <a:xfrm>
              <a:off x="4542" y="2239"/>
              <a:ext cx="58" cy="51"/>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Rectangle 307"/>
            <p:cNvSpPr>
              <a:spLocks noChangeArrowheads="1"/>
            </p:cNvSpPr>
            <p:nvPr/>
          </p:nvSpPr>
          <p:spPr bwMode="auto">
            <a:xfrm>
              <a:off x="4681" y="1703"/>
              <a:ext cx="58"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8" name="Rectangle 308"/>
            <p:cNvSpPr>
              <a:spLocks noChangeArrowheads="1"/>
            </p:cNvSpPr>
            <p:nvPr/>
          </p:nvSpPr>
          <p:spPr bwMode="auto">
            <a:xfrm>
              <a:off x="4849" y="1602"/>
              <a:ext cx="58"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9" name="Rectangle 309"/>
            <p:cNvSpPr>
              <a:spLocks noChangeArrowheads="1"/>
            </p:cNvSpPr>
            <p:nvPr/>
          </p:nvSpPr>
          <p:spPr bwMode="auto">
            <a:xfrm>
              <a:off x="5017" y="1570"/>
              <a:ext cx="58" cy="51"/>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0" name="Rectangle 310"/>
            <p:cNvSpPr>
              <a:spLocks noChangeArrowheads="1"/>
            </p:cNvSpPr>
            <p:nvPr/>
          </p:nvSpPr>
          <p:spPr bwMode="auto">
            <a:xfrm>
              <a:off x="5185" y="1583"/>
              <a:ext cx="58" cy="51"/>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1" name="Rectangle 311"/>
            <p:cNvSpPr>
              <a:spLocks noChangeArrowheads="1"/>
            </p:cNvSpPr>
            <p:nvPr/>
          </p:nvSpPr>
          <p:spPr bwMode="auto">
            <a:xfrm>
              <a:off x="5360" y="1583"/>
              <a:ext cx="58" cy="51"/>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2" name="Rectangle 312"/>
            <p:cNvSpPr>
              <a:spLocks noChangeArrowheads="1"/>
            </p:cNvSpPr>
            <p:nvPr/>
          </p:nvSpPr>
          <p:spPr bwMode="auto">
            <a:xfrm>
              <a:off x="5528" y="1602"/>
              <a:ext cx="58"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3" name="Rectangle 313"/>
            <p:cNvSpPr>
              <a:spLocks noChangeArrowheads="1"/>
            </p:cNvSpPr>
            <p:nvPr/>
          </p:nvSpPr>
          <p:spPr bwMode="auto">
            <a:xfrm>
              <a:off x="5696" y="1640"/>
              <a:ext cx="59"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4" name="Rectangle 314"/>
            <p:cNvSpPr>
              <a:spLocks noChangeArrowheads="1"/>
            </p:cNvSpPr>
            <p:nvPr/>
          </p:nvSpPr>
          <p:spPr bwMode="auto">
            <a:xfrm>
              <a:off x="5864" y="1659"/>
              <a:ext cx="59"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5" name="Rectangle 315"/>
            <p:cNvSpPr>
              <a:spLocks noChangeArrowheads="1"/>
            </p:cNvSpPr>
            <p:nvPr/>
          </p:nvSpPr>
          <p:spPr bwMode="auto">
            <a:xfrm>
              <a:off x="6032" y="1659"/>
              <a:ext cx="59"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6" name="Rectangle 316"/>
            <p:cNvSpPr>
              <a:spLocks noChangeArrowheads="1"/>
            </p:cNvSpPr>
            <p:nvPr/>
          </p:nvSpPr>
          <p:spPr bwMode="auto">
            <a:xfrm>
              <a:off x="6207" y="1671"/>
              <a:ext cx="59" cy="51"/>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317"/>
            <p:cNvSpPr>
              <a:spLocks/>
            </p:cNvSpPr>
            <p:nvPr/>
          </p:nvSpPr>
          <p:spPr bwMode="auto">
            <a:xfrm>
              <a:off x="4571" y="1299"/>
              <a:ext cx="1666" cy="473"/>
            </a:xfrm>
            <a:custGeom>
              <a:avLst/>
              <a:gdLst>
                <a:gd name="T0" fmla="*/ 0 w 1666"/>
                <a:gd name="T1" fmla="*/ 473 h 473"/>
                <a:gd name="T2" fmla="*/ 139 w 1666"/>
                <a:gd name="T3" fmla="*/ 0 h 473"/>
                <a:gd name="T4" fmla="*/ 307 w 1666"/>
                <a:gd name="T5" fmla="*/ 7 h 473"/>
                <a:gd name="T6" fmla="*/ 475 w 1666"/>
                <a:gd name="T7" fmla="*/ 51 h 473"/>
                <a:gd name="T8" fmla="*/ 643 w 1666"/>
                <a:gd name="T9" fmla="*/ 89 h 473"/>
                <a:gd name="T10" fmla="*/ 818 w 1666"/>
                <a:gd name="T11" fmla="*/ 158 h 473"/>
                <a:gd name="T12" fmla="*/ 986 w 1666"/>
                <a:gd name="T13" fmla="*/ 240 h 473"/>
                <a:gd name="T14" fmla="*/ 1154 w 1666"/>
                <a:gd name="T15" fmla="*/ 341 h 473"/>
                <a:gd name="T16" fmla="*/ 1322 w 1666"/>
                <a:gd name="T17" fmla="*/ 404 h 473"/>
                <a:gd name="T18" fmla="*/ 1490 w 1666"/>
                <a:gd name="T19" fmla="*/ 448 h 473"/>
                <a:gd name="T20" fmla="*/ 1666 w 1666"/>
                <a:gd name="T21" fmla="*/ 467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6" h="473">
                  <a:moveTo>
                    <a:pt x="0" y="473"/>
                  </a:moveTo>
                  <a:lnTo>
                    <a:pt x="139" y="0"/>
                  </a:lnTo>
                  <a:lnTo>
                    <a:pt x="307" y="7"/>
                  </a:lnTo>
                  <a:lnTo>
                    <a:pt x="475" y="51"/>
                  </a:lnTo>
                  <a:lnTo>
                    <a:pt x="643" y="89"/>
                  </a:lnTo>
                  <a:lnTo>
                    <a:pt x="818" y="158"/>
                  </a:lnTo>
                  <a:lnTo>
                    <a:pt x="986" y="240"/>
                  </a:lnTo>
                  <a:lnTo>
                    <a:pt x="1154" y="341"/>
                  </a:lnTo>
                  <a:lnTo>
                    <a:pt x="1322" y="404"/>
                  </a:lnTo>
                  <a:lnTo>
                    <a:pt x="1490" y="448"/>
                  </a:lnTo>
                  <a:lnTo>
                    <a:pt x="1666" y="46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318"/>
            <p:cNvSpPr>
              <a:spLocks/>
            </p:cNvSpPr>
            <p:nvPr/>
          </p:nvSpPr>
          <p:spPr bwMode="auto">
            <a:xfrm>
              <a:off x="4534" y="1741"/>
              <a:ext cx="74" cy="50"/>
            </a:xfrm>
            <a:custGeom>
              <a:avLst/>
              <a:gdLst>
                <a:gd name="T0" fmla="*/ 0 w 74"/>
                <a:gd name="T1" fmla="*/ 50 h 50"/>
                <a:gd name="T2" fmla="*/ 74 w 74"/>
                <a:gd name="T3" fmla="*/ 50 h 50"/>
                <a:gd name="T4" fmla="*/ 37 w 74"/>
                <a:gd name="T5" fmla="*/ 0 h 50"/>
                <a:gd name="T6" fmla="*/ 0 w 74"/>
                <a:gd name="T7" fmla="*/ 50 h 50"/>
              </a:gdLst>
              <a:ahLst/>
              <a:cxnLst>
                <a:cxn ang="0">
                  <a:pos x="T0" y="T1"/>
                </a:cxn>
                <a:cxn ang="0">
                  <a:pos x="T2" y="T3"/>
                </a:cxn>
                <a:cxn ang="0">
                  <a:pos x="T4" y="T5"/>
                </a:cxn>
                <a:cxn ang="0">
                  <a:pos x="T6" y="T7"/>
                </a:cxn>
              </a:cxnLst>
              <a:rect l="0" t="0" r="r" b="b"/>
              <a:pathLst>
                <a:path w="74" h="50">
                  <a:moveTo>
                    <a:pt x="0" y="50"/>
                  </a:moveTo>
                  <a:lnTo>
                    <a:pt x="74" y="50"/>
                  </a:lnTo>
                  <a:lnTo>
                    <a:pt x="37"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319"/>
            <p:cNvSpPr>
              <a:spLocks/>
            </p:cNvSpPr>
            <p:nvPr/>
          </p:nvSpPr>
          <p:spPr bwMode="auto">
            <a:xfrm>
              <a:off x="4673" y="1268"/>
              <a:ext cx="73" cy="50"/>
            </a:xfrm>
            <a:custGeom>
              <a:avLst/>
              <a:gdLst>
                <a:gd name="T0" fmla="*/ 0 w 73"/>
                <a:gd name="T1" fmla="*/ 50 h 50"/>
                <a:gd name="T2" fmla="*/ 73 w 73"/>
                <a:gd name="T3" fmla="*/ 50 h 50"/>
                <a:gd name="T4" fmla="*/ 37 w 73"/>
                <a:gd name="T5" fmla="*/ 0 h 50"/>
                <a:gd name="T6" fmla="*/ 0 w 73"/>
                <a:gd name="T7" fmla="*/ 50 h 50"/>
              </a:gdLst>
              <a:ahLst/>
              <a:cxnLst>
                <a:cxn ang="0">
                  <a:pos x="T0" y="T1"/>
                </a:cxn>
                <a:cxn ang="0">
                  <a:pos x="T2" y="T3"/>
                </a:cxn>
                <a:cxn ang="0">
                  <a:pos x="T4" y="T5"/>
                </a:cxn>
                <a:cxn ang="0">
                  <a:pos x="T6" y="T7"/>
                </a:cxn>
              </a:cxnLst>
              <a:rect l="0" t="0" r="r" b="b"/>
              <a:pathLst>
                <a:path w="73" h="50">
                  <a:moveTo>
                    <a:pt x="0" y="50"/>
                  </a:moveTo>
                  <a:lnTo>
                    <a:pt x="73" y="50"/>
                  </a:lnTo>
                  <a:lnTo>
                    <a:pt x="37"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320"/>
            <p:cNvSpPr>
              <a:spLocks/>
            </p:cNvSpPr>
            <p:nvPr/>
          </p:nvSpPr>
          <p:spPr bwMode="auto">
            <a:xfrm>
              <a:off x="4841" y="1274"/>
              <a:ext cx="73" cy="50"/>
            </a:xfrm>
            <a:custGeom>
              <a:avLst/>
              <a:gdLst>
                <a:gd name="T0" fmla="*/ 0 w 73"/>
                <a:gd name="T1" fmla="*/ 50 h 50"/>
                <a:gd name="T2" fmla="*/ 73 w 73"/>
                <a:gd name="T3" fmla="*/ 50 h 50"/>
                <a:gd name="T4" fmla="*/ 37 w 73"/>
                <a:gd name="T5" fmla="*/ 0 h 50"/>
                <a:gd name="T6" fmla="*/ 0 w 73"/>
                <a:gd name="T7" fmla="*/ 50 h 50"/>
              </a:gdLst>
              <a:ahLst/>
              <a:cxnLst>
                <a:cxn ang="0">
                  <a:pos x="T0" y="T1"/>
                </a:cxn>
                <a:cxn ang="0">
                  <a:pos x="T2" y="T3"/>
                </a:cxn>
                <a:cxn ang="0">
                  <a:pos x="T4" y="T5"/>
                </a:cxn>
                <a:cxn ang="0">
                  <a:pos x="T6" y="T7"/>
                </a:cxn>
              </a:cxnLst>
              <a:rect l="0" t="0" r="r" b="b"/>
              <a:pathLst>
                <a:path w="73" h="50">
                  <a:moveTo>
                    <a:pt x="0" y="50"/>
                  </a:moveTo>
                  <a:lnTo>
                    <a:pt x="73" y="50"/>
                  </a:lnTo>
                  <a:lnTo>
                    <a:pt x="37"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1" name="Freeform 321"/>
            <p:cNvSpPr>
              <a:spLocks/>
            </p:cNvSpPr>
            <p:nvPr/>
          </p:nvSpPr>
          <p:spPr bwMode="auto">
            <a:xfrm>
              <a:off x="5009" y="1318"/>
              <a:ext cx="73" cy="51"/>
            </a:xfrm>
            <a:custGeom>
              <a:avLst/>
              <a:gdLst>
                <a:gd name="T0" fmla="*/ 0 w 73"/>
                <a:gd name="T1" fmla="*/ 51 h 51"/>
                <a:gd name="T2" fmla="*/ 73 w 73"/>
                <a:gd name="T3" fmla="*/ 51 h 51"/>
                <a:gd name="T4" fmla="*/ 37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7"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2" name="Freeform 322"/>
            <p:cNvSpPr>
              <a:spLocks/>
            </p:cNvSpPr>
            <p:nvPr/>
          </p:nvSpPr>
          <p:spPr bwMode="auto">
            <a:xfrm>
              <a:off x="5177" y="1356"/>
              <a:ext cx="73" cy="50"/>
            </a:xfrm>
            <a:custGeom>
              <a:avLst/>
              <a:gdLst>
                <a:gd name="T0" fmla="*/ 0 w 73"/>
                <a:gd name="T1" fmla="*/ 50 h 50"/>
                <a:gd name="T2" fmla="*/ 73 w 73"/>
                <a:gd name="T3" fmla="*/ 50 h 50"/>
                <a:gd name="T4" fmla="*/ 37 w 73"/>
                <a:gd name="T5" fmla="*/ 0 h 50"/>
                <a:gd name="T6" fmla="*/ 0 w 73"/>
                <a:gd name="T7" fmla="*/ 50 h 50"/>
              </a:gdLst>
              <a:ahLst/>
              <a:cxnLst>
                <a:cxn ang="0">
                  <a:pos x="T0" y="T1"/>
                </a:cxn>
                <a:cxn ang="0">
                  <a:pos x="T2" y="T3"/>
                </a:cxn>
                <a:cxn ang="0">
                  <a:pos x="T4" y="T5"/>
                </a:cxn>
                <a:cxn ang="0">
                  <a:pos x="T6" y="T7"/>
                </a:cxn>
              </a:cxnLst>
              <a:rect l="0" t="0" r="r" b="b"/>
              <a:pathLst>
                <a:path w="73" h="50">
                  <a:moveTo>
                    <a:pt x="0" y="50"/>
                  </a:moveTo>
                  <a:lnTo>
                    <a:pt x="73" y="50"/>
                  </a:lnTo>
                  <a:lnTo>
                    <a:pt x="37"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3" name="Freeform 323"/>
            <p:cNvSpPr>
              <a:spLocks/>
            </p:cNvSpPr>
            <p:nvPr/>
          </p:nvSpPr>
          <p:spPr bwMode="auto">
            <a:xfrm>
              <a:off x="5353" y="1425"/>
              <a:ext cx="73" cy="51"/>
            </a:xfrm>
            <a:custGeom>
              <a:avLst/>
              <a:gdLst>
                <a:gd name="T0" fmla="*/ 0 w 73"/>
                <a:gd name="T1" fmla="*/ 51 h 51"/>
                <a:gd name="T2" fmla="*/ 73 w 73"/>
                <a:gd name="T3" fmla="*/ 51 h 51"/>
                <a:gd name="T4" fmla="*/ 36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6"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4" name="Freeform 324"/>
            <p:cNvSpPr>
              <a:spLocks/>
            </p:cNvSpPr>
            <p:nvPr/>
          </p:nvSpPr>
          <p:spPr bwMode="auto">
            <a:xfrm>
              <a:off x="5521" y="1507"/>
              <a:ext cx="73" cy="51"/>
            </a:xfrm>
            <a:custGeom>
              <a:avLst/>
              <a:gdLst>
                <a:gd name="T0" fmla="*/ 0 w 73"/>
                <a:gd name="T1" fmla="*/ 51 h 51"/>
                <a:gd name="T2" fmla="*/ 73 w 73"/>
                <a:gd name="T3" fmla="*/ 51 h 51"/>
                <a:gd name="T4" fmla="*/ 36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6"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5" name="Freeform 325"/>
            <p:cNvSpPr>
              <a:spLocks/>
            </p:cNvSpPr>
            <p:nvPr/>
          </p:nvSpPr>
          <p:spPr bwMode="auto">
            <a:xfrm>
              <a:off x="5689" y="1608"/>
              <a:ext cx="73" cy="51"/>
            </a:xfrm>
            <a:custGeom>
              <a:avLst/>
              <a:gdLst>
                <a:gd name="T0" fmla="*/ 0 w 73"/>
                <a:gd name="T1" fmla="*/ 51 h 51"/>
                <a:gd name="T2" fmla="*/ 73 w 73"/>
                <a:gd name="T3" fmla="*/ 51 h 51"/>
                <a:gd name="T4" fmla="*/ 36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6"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6" name="Freeform 326"/>
            <p:cNvSpPr>
              <a:spLocks/>
            </p:cNvSpPr>
            <p:nvPr/>
          </p:nvSpPr>
          <p:spPr bwMode="auto">
            <a:xfrm>
              <a:off x="5857" y="1671"/>
              <a:ext cx="73" cy="51"/>
            </a:xfrm>
            <a:custGeom>
              <a:avLst/>
              <a:gdLst>
                <a:gd name="T0" fmla="*/ 0 w 73"/>
                <a:gd name="T1" fmla="*/ 51 h 51"/>
                <a:gd name="T2" fmla="*/ 73 w 73"/>
                <a:gd name="T3" fmla="*/ 51 h 51"/>
                <a:gd name="T4" fmla="*/ 36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6"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7" name="Freeform 327"/>
            <p:cNvSpPr>
              <a:spLocks/>
            </p:cNvSpPr>
            <p:nvPr/>
          </p:nvSpPr>
          <p:spPr bwMode="auto">
            <a:xfrm>
              <a:off x="6025" y="1716"/>
              <a:ext cx="73" cy="50"/>
            </a:xfrm>
            <a:custGeom>
              <a:avLst/>
              <a:gdLst>
                <a:gd name="T0" fmla="*/ 0 w 73"/>
                <a:gd name="T1" fmla="*/ 50 h 50"/>
                <a:gd name="T2" fmla="*/ 73 w 73"/>
                <a:gd name="T3" fmla="*/ 50 h 50"/>
                <a:gd name="T4" fmla="*/ 36 w 73"/>
                <a:gd name="T5" fmla="*/ 0 h 50"/>
                <a:gd name="T6" fmla="*/ 0 w 73"/>
                <a:gd name="T7" fmla="*/ 50 h 50"/>
              </a:gdLst>
              <a:ahLst/>
              <a:cxnLst>
                <a:cxn ang="0">
                  <a:pos x="T0" y="T1"/>
                </a:cxn>
                <a:cxn ang="0">
                  <a:pos x="T2" y="T3"/>
                </a:cxn>
                <a:cxn ang="0">
                  <a:pos x="T4" y="T5"/>
                </a:cxn>
                <a:cxn ang="0">
                  <a:pos x="T6" y="T7"/>
                </a:cxn>
              </a:cxnLst>
              <a:rect l="0" t="0" r="r" b="b"/>
              <a:pathLst>
                <a:path w="73" h="50">
                  <a:moveTo>
                    <a:pt x="0" y="50"/>
                  </a:moveTo>
                  <a:lnTo>
                    <a:pt x="73" y="50"/>
                  </a:lnTo>
                  <a:lnTo>
                    <a:pt x="36"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8" name="Freeform 328"/>
            <p:cNvSpPr>
              <a:spLocks/>
            </p:cNvSpPr>
            <p:nvPr/>
          </p:nvSpPr>
          <p:spPr bwMode="auto">
            <a:xfrm>
              <a:off x="6200" y="1735"/>
              <a:ext cx="73" cy="50"/>
            </a:xfrm>
            <a:custGeom>
              <a:avLst/>
              <a:gdLst>
                <a:gd name="T0" fmla="*/ 0 w 73"/>
                <a:gd name="T1" fmla="*/ 50 h 50"/>
                <a:gd name="T2" fmla="*/ 73 w 73"/>
                <a:gd name="T3" fmla="*/ 50 h 50"/>
                <a:gd name="T4" fmla="*/ 37 w 73"/>
                <a:gd name="T5" fmla="*/ 0 h 50"/>
                <a:gd name="T6" fmla="*/ 0 w 73"/>
                <a:gd name="T7" fmla="*/ 50 h 50"/>
              </a:gdLst>
              <a:ahLst/>
              <a:cxnLst>
                <a:cxn ang="0">
                  <a:pos x="T0" y="T1"/>
                </a:cxn>
                <a:cxn ang="0">
                  <a:pos x="T2" y="T3"/>
                </a:cxn>
                <a:cxn ang="0">
                  <a:pos x="T4" y="T5"/>
                </a:cxn>
                <a:cxn ang="0">
                  <a:pos x="T6" y="T7"/>
                </a:cxn>
              </a:cxnLst>
              <a:rect l="0" t="0" r="r" b="b"/>
              <a:pathLst>
                <a:path w="73" h="50">
                  <a:moveTo>
                    <a:pt x="0" y="50"/>
                  </a:moveTo>
                  <a:lnTo>
                    <a:pt x="73" y="50"/>
                  </a:lnTo>
                  <a:lnTo>
                    <a:pt x="37"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9" name="Rectangle 329"/>
            <p:cNvSpPr>
              <a:spLocks noChangeArrowheads="1"/>
            </p:cNvSpPr>
            <p:nvPr/>
          </p:nvSpPr>
          <p:spPr bwMode="auto">
            <a:xfrm>
              <a:off x="5345" y="2750"/>
              <a:ext cx="110"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K</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40" name="Rectangle 330"/>
            <p:cNvSpPr>
              <a:spLocks noChangeArrowheads="1"/>
            </p:cNvSpPr>
            <p:nvPr/>
          </p:nvSpPr>
          <p:spPr bwMode="auto">
            <a:xfrm rot="16200000">
              <a:off x="3951" y="1801"/>
              <a:ext cx="54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F-measure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41" name="Rectangle 331"/>
            <p:cNvSpPr>
              <a:spLocks noChangeArrowheads="1"/>
            </p:cNvSpPr>
            <p:nvPr/>
          </p:nvSpPr>
          <p:spPr bwMode="auto">
            <a:xfrm>
              <a:off x="5170" y="1091"/>
              <a:ext cx="29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rgbClr val="000000"/>
                  </a:solidFill>
                  <a:effectLst/>
                  <a:latin typeface="Helvetica" panose="020B0604020202020204" pitchFamily="34" charset="0"/>
                </a:rPr>
                <a:t>B</a:t>
              </a:r>
              <a:r>
                <a:rPr kumimoji="0" lang="zh-CN" altLang="en-US" sz="1000" b="0" i="0" u="none" strike="noStrike" cap="none" normalizeH="0" baseline="0" dirty="0" smtClean="0">
                  <a:ln>
                    <a:noFill/>
                  </a:ln>
                  <a:solidFill>
                    <a:srgbClr val="000000"/>
                  </a:solidFill>
                  <a:effectLst/>
                  <a:latin typeface="Helvetica" panose="020B0604020202020204" pitchFamily="34" charset="0"/>
                </a:rPr>
                <a:t>组数据</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42" name="Rectangle 332"/>
            <p:cNvSpPr>
              <a:spLocks noChangeArrowheads="1"/>
            </p:cNvSpPr>
            <p:nvPr/>
          </p:nvSpPr>
          <p:spPr bwMode="auto">
            <a:xfrm>
              <a:off x="4520" y="2580"/>
              <a:ext cx="7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43" name="Rectangle 333"/>
            <p:cNvSpPr>
              <a:spLocks noChangeArrowheads="1"/>
            </p:cNvSpPr>
            <p:nvPr/>
          </p:nvSpPr>
          <p:spPr bwMode="auto">
            <a:xfrm>
              <a:off x="6222" y="1192"/>
              <a:ext cx="7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44" name="Rectangle 334"/>
            <p:cNvSpPr>
              <a:spLocks noChangeArrowheads="1"/>
            </p:cNvSpPr>
            <p:nvPr/>
          </p:nvSpPr>
          <p:spPr bwMode="auto">
            <a:xfrm>
              <a:off x="4666" y="2094"/>
              <a:ext cx="804" cy="4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Rectangle 335"/>
            <p:cNvSpPr>
              <a:spLocks noChangeArrowheads="1"/>
            </p:cNvSpPr>
            <p:nvPr/>
          </p:nvSpPr>
          <p:spPr bwMode="auto">
            <a:xfrm>
              <a:off x="4666" y="2094"/>
              <a:ext cx="804" cy="499"/>
            </a:xfrm>
            <a:prstGeom prst="rect">
              <a:avLst/>
            </a:prstGeom>
            <a:noFill/>
            <a:ln w="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Line 336"/>
            <p:cNvSpPr>
              <a:spLocks noChangeShapeType="1"/>
            </p:cNvSpPr>
            <p:nvPr/>
          </p:nvSpPr>
          <p:spPr bwMode="auto">
            <a:xfrm>
              <a:off x="4666" y="2094"/>
              <a:ext cx="80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Line 337"/>
            <p:cNvSpPr>
              <a:spLocks noChangeShapeType="1"/>
            </p:cNvSpPr>
            <p:nvPr/>
          </p:nvSpPr>
          <p:spPr bwMode="auto">
            <a:xfrm>
              <a:off x="4666" y="2593"/>
              <a:ext cx="80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Line 338"/>
            <p:cNvSpPr>
              <a:spLocks noChangeShapeType="1"/>
            </p:cNvSpPr>
            <p:nvPr/>
          </p:nvSpPr>
          <p:spPr bwMode="auto">
            <a:xfrm flipV="1">
              <a:off x="5470" y="2094"/>
              <a:ext cx="0" cy="4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Line 339"/>
            <p:cNvSpPr>
              <a:spLocks noChangeShapeType="1"/>
            </p:cNvSpPr>
            <p:nvPr/>
          </p:nvSpPr>
          <p:spPr bwMode="auto">
            <a:xfrm flipV="1">
              <a:off x="4666" y="2094"/>
              <a:ext cx="0" cy="4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Line 340"/>
            <p:cNvSpPr>
              <a:spLocks noChangeShapeType="1"/>
            </p:cNvSpPr>
            <p:nvPr/>
          </p:nvSpPr>
          <p:spPr bwMode="auto">
            <a:xfrm>
              <a:off x="4666" y="2593"/>
              <a:ext cx="80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Line 341"/>
            <p:cNvSpPr>
              <a:spLocks noChangeShapeType="1"/>
            </p:cNvSpPr>
            <p:nvPr/>
          </p:nvSpPr>
          <p:spPr bwMode="auto">
            <a:xfrm flipV="1">
              <a:off x="4666" y="2094"/>
              <a:ext cx="0" cy="4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Line 342"/>
            <p:cNvSpPr>
              <a:spLocks noChangeShapeType="1"/>
            </p:cNvSpPr>
            <p:nvPr/>
          </p:nvSpPr>
          <p:spPr bwMode="auto">
            <a:xfrm>
              <a:off x="4666" y="2094"/>
              <a:ext cx="80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Line 343"/>
            <p:cNvSpPr>
              <a:spLocks noChangeShapeType="1"/>
            </p:cNvSpPr>
            <p:nvPr/>
          </p:nvSpPr>
          <p:spPr bwMode="auto">
            <a:xfrm>
              <a:off x="4666" y="2593"/>
              <a:ext cx="80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Line 344"/>
            <p:cNvSpPr>
              <a:spLocks noChangeShapeType="1"/>
            </p:cNvSpPr>
            <p:nvPr/>
          </p:nvSpPr>
          <p:spPr bwMode="auto">
            <a:xfrm flipV="1">
              <a:off x="5470" y="2094"/>
              <a:ext cx="0" cy="4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Line 345"/>
            <p:cNvSpPr>
              <a:spLocks noChangeShapeType="1"/>
            </p:cNvSpPr>
            <p:nvPr/>
          </p:nvSpPr>
          <p:spPr bwMode="auto">
            <a:xfrm flipV="1">
              <a:off x="4666" y="2094"/>
              <a:ext cx="0" cy="4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Rectangle 346"/>
            <p:cNvSpPr>
              <a:spLocks noChangeArrowheads="1"/>
            </p:cNvSpPr>
            <p:nvPr/>
          </p:nvSpPr>
          <p:spPr bwMode="auto">
            <a:xfrm>
              <a:off x="5046" y="2119"/>
              <a:ext cx="438"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FOF+TS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57" name="Line 347"/>
            <p:cNvSpPr>
              <a:spLocks noChangeShapeType="1"/>
            </p:cNvSpPr>
            <p:nvPr/>
          </p:nvSpPr>
          <p:spPr bwMode="auto">
            <a:xfrm>
              <a:off x="4724" y="2164"/>
              <a:ext cx="293"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Oval 348"/>
            <p:cNvSpPr>
              <a:spLocks noChangeArrowheads="1"/>
            </p:cNvSpPr>
            <p:nvPr/>
          </p:nvSpPr>
          <p:spPr bwMode="auto">
            <a:xfrm>
              <a:off x="4841" y="2138"/>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Oval 349"/>
            <p:cNvSpPr>
              <a:spLocks noChangeArrowheads="1"/>
            </p:cNvSpPr>
            <p:nvPr/>
          </p:nvSpPr>
          <p:spPr bwMode="auto">
            <a:xfrm>
              <a:off x="4841" y="2138"/>
              <a:ext cx="59"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Rectangle 350"/>
            <p:cNvSpPr>
              <a:spLocks noChangeArrowheads="1"/>
            </p:cNvSpPr>
            <p:nvPr/>
          </p:nvSpPr>
          <p:spPr bwMode="auto">
            <a:xfrm>
              <a:off x="5046" y="2239"/>
              <a:ext cx="44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FOF+BP</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61" name="Line 351"/>
            <p:cNvSpPr>
              <a:spLocks noChangeShapeType="1"/>
            </p:cNvSpPr>
            <p:nvPr/>
          </p:nvSpPr>
          <p:spPr bwMode="auto">
            <a:xfrm>
              <a:off x="4724" y="2283"/>
              <a:ext cx="29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Line 352"/>
            <p:cNvSpPr>
              <a:spLocks noChangeShapeType="1"/>
            </p:cNvSpPr>
            <p:nvPr/>
          </p:nvSpPr>
          <p:spPr bwMode="auto">
            <a:xfrm>
              <a:off x="4841" y="2283"/>
              <a:ext cx="5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Line 353"/>
            <p:cNvSpPr>
              <a:spLocks noChangeShapeType="1"/>
            </p:cNvSpPr>
            <p:nvPr/>
          </p:nvSpPr>
          <p:spPr bwMode="auto">
            <a:xfrm>
              <a:off x="4871" y="2258"/>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Line 354"/>
            <p:cNvSpPr>
              <a:spLocks noChangeShapeType="1"/>
            </p:cNvSpPr>
            <p:nvPr/>
          </p:nvSpPr>
          <p:spPr bwMode="auto">
            <a:xfrm>
              <a:off x="4856" y="2271"/>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Line 355"/>
            <p:cNvSpPr>
              <a:spLocks noChangeShapeType="1"/>
            </p:cNvSpPr>
            <p:nvPr/>
          </p:nvSpPr>
          <p:spPr bwMode="auto">
            <a:xfrm flipH="1">
              <a:off x="4856" y="2271"/>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Rectangle 356"/>
            <p:cNvSpPr>
              <a:spLocks noChangeArrowheads="1"/>
            </p:cNvSpPr>
            <p:nvPr/>
          </p:nvSpPr>
          <p:spPr bwMode="auto">
            <a:xfrm>
              <a:off x="5046" y="2353"/>
              <a:ext cx="33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UMFR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67" name="Line 357"/>
            <p:cNvSpPr>
              <a:spLocks noChangeShapeType="1"/>
            </p:cNvSpPr>
            <p:nvPr/>
          </p:nvSpPr>
          <p:spPr bwMode="auto">
            <a:xfrm>
              <a:off x="4724" y="2397"/>
              <a:ext cx="293"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Rectangle 358"/>
            <p:cNvSpPr>
              <a:spLocks noChangeArrowheads="1"/>
            </p:cNvSpPr>
            <p:nvPr/>
          </p:nvSpPr>
          <p:spPr bwMode="auto">
            <a:xfrm>
              <a:off x="4841" y="2372"/>
              <a:ext cx="59"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9" name="Rectangle 359"/>
            <p:cNvSpPr>
              <a:spLocks noChangeArrowheads="1"/>
            </p:cNvSpPr>
            <p:nvPr/>
          </p:nvSpPr>
          <p:spPr bwMode="auto">
            <a:xfrm>
              <a:off x="5046" y="2473"/>
              <a:ext cx="26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SEM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70" name="Line 360"/>
            <p:cNvSpPr>
              <a:spLocks noChangeShapeType="1"/>
            </p:cNvSpPr>
            <p:nvPr/>
          </p:nvSpPr>
          <p:spPr bwMode="auto">
            <a:xfrm>
              <a:off x="4724" y="2517"/>
              <a:ext cx="29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361"/>
            <p:cNvSpPr>
              <a:spLocks/>
            </p:cNvSpPr>
            <p:nvPr/>
          </p:nvSpPr>
          <p:spPr bwMode="auto">
            <a:xfrm>
              <a:off x="4834" y="2485"/>
              <a:ext cx="73" cy="51"/>
            </a:xfrm>
            <a:custGeom>
              <a:avLst/>
              <a:gdLst>
                <a:gd name="T0" fmla="*/ 0 w 73"/>
                <a:gd name="T1" fmla="*/ 51 h 51"/>
                <a:gd name="T2" fmla="*/ 73 w 73"/>
                <a:gd name="T3" fmla="*/ 51 h 51"/>
                <a:gd name="T4" fmla="*/ 37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7"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4189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93"/>
                                        </p:tgtEl>
                                        <p:attrNameLst>
                                          <p:attrName>style.visibility</p:attrName>
                                        </p:attrNameLst>
                                      </p:cBhvr>
                                      <p:to>
                                        <p:strVal val="visible"/>
                                      </p:to>
                                    </p:set>
                                    <p:animEffect transition="in" filter="fade">
                                      <p:cBhvr>
                                        <p:cTn id="31" dur="500"/>
                                        <p:tgtEl>
                                          <p:spTgt spid="19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p:bldP spid="12"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a:t>
            </a:r>
            <a:endParaRPr lang="zh-CN" altLang="en-US" dirty="0"/>
          </a:p>
        </p:txBody>
      </p:sp>
      <p:sp>
        <p:nvSpPr>
          <p:cNvPr id="7" name="AutoShape 6"/>
          <p:cNvSpPr>
            <a:spLocks noChangeArrowheads="1"/>
          </p:cNvSpPr>
          <p:nvPr/>
        </p:nvSpPr>
        <p:spPr bwMode="auto">
          <a:xfrm>
            <a:off x="3148354" y="878315"/>
            <a:ext cx="2863730" cy="57120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8" name="Text Box 11"/>
          <p:cNvSpPr txBox="1">
            <a:spLocks noChangeArrowheads="1"/>
          </p:cNvSpPr>
          <p:nvPr/>
        </p:nvSpPr>
        <p:spPr bwMode="auto">
          <a:xfrm>
            <a:off x="4040975" y="976688"/>
            <a:ext cx="145940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实验结果</a:t>
            </a:r>
            <a:endParaRPr kumimoji="1" lang="zh-CN" altLang="en-US" sz="2000" dirty="0">
              <a:latin typeface="Times New Roman" panose="02020603050405020304" pitchFamily="18" charset="0"/>
            </a:endParaRPr>
          </a:p>
        </p:txBody>
      </p:sp>
      <p:grpSp>
        <p:nvGrpSpPr>
          <p:cNvPr id="9" name="Group 3"/>
          <p:cNvGrpSpPr>
            <a:grpSpLocks/>
          </p:cNvGrpSpPr>
          <p:nvPr/>
        </p:nvGrpSpPr>
        <p:grpSpPr bwMode="auto">
          <a:xfrm>
            <a:off x="1227727" y="878315"/>
            <a:ext cx="2581488" cy="571200"/>
            <a:chOff x="480" y="864"/>
            <a:chExt cx="1125" cy="720"/>
          </a:xfrm>
        </p:grpSpPr>
        <p:sp>
          <p:nvSpPr>
            <p:cNvPr id="10"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11"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sp>
        <p:nvSpPr>
          <p:cNvPr id="12" name="矩形 11"/>
          <p:cNvSpPr/>
          <p:nvPr/>
        </p:nvSpPr>
        <p:spPr>
          <a:xfrm>
            <a:off x="4642736" y="4467822"/>
            <a:ext cx="2516137" cy="369332"/>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3.14 </a:t>
            </a:r>
            <a:r>
              <a:rPr lang="en-US" altLang="zh-CN" sz="1200" dirty="0" err="1" smtClean="0">
                <a:latin typeface="Times New Roman" panose="02020603050405020304" pitchFamily="18" charset="0"/>
                <a:ea typeface="宋体" panose="02010600030101010101" pitchFamily="2" charset="-122"/>
                <a:cs typeface="Times New Roman" panose="02020603050405020304" pitchFamily="18" charset="0"/>
              </a:rPr>
              <a:t>P@N</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在</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不同数据上的对比图</a:t>
            </a:r>
            <a:endParaRPr lang="zh-CN" altLang="zh-CN" sz="1100" dirty="0">
              <a:effectLst/>
              <a:latin typeface="Cambria" panose="020405030504060302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1861851" y="4898433"/>
            <a:ext cx="8473665" cy="697820"/>
          </a:xfrm>
          <a:prstGeom prst="rect">
            <a:avLst/>
          </a:prstGeom>
        </p:spPr>
        <p:txBody>
          <a:bodyPr wrap="square">
            <a:spAutoFit/>
          </a:bodyPr>
          <a:lstStyle/>
          <a:p>
            <a:pPr indent="304800" algn="just">
              <a:lnSpc>
                <a:spcPct val="150000"/>
              </a:lnSpc>
              <a:spcAft>
                <a:spcPts val="0"/>
              </a:spcAft>
            </a:pP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3.14</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是表示</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B</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两组数据的</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P@N</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的计算结果，从图中可以看出，本文提出的算法在得出的</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P@N</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值较其它算法效果更好，随着推荐好友个数的增加，总的结果值较为平稳。</a:t>
            </a:r>
            <a:endParaRPr lang="zh-CN" altLang="zh-CN" sz="1400" dirty="0">
              <a:latin typeface="Times New Roman" panose="02020603050405020304" pitchFamily="18" charset="0"/>
              <a:ea typeface="宋体" panose="02010600030101010101" pitchFamily="2" charset="-122"/>
              <a:cs typeface="宋体" panose="02010600030101010101" pitchFamily="2" charset="-122"/>
            </a:endParaRPr>
          </a:p>
        </p:txBody>
      </p:sp>
      <p:pic>
        <p:nvPicPr>
          <p:cNvPr id="16" name="图片 15"/>
          <p:cNvPicPr/>
          <p:nvPr/>
        </p:nvPicPr>
        <p:blipFill rotWithShape="1">
          <a:blip r:embed="rId2">
            <a:extLst>
              <a:ext uri="{28A0092B-C50C-407E-A947-70E740481C1C}">
                <a14:useLocalDpi xmlns:a14="http://schemas.microsoft.com/office/drawing/2010/main" val="0"/>
              </a:ext>
            </a:extLst>
          </a:blip>
          <a:srcRect l="1899" r="7279" b="1369"/>
          <a:stretch/>
        </p:blipFill>
        <p:spPr bwMode="auto">
          <a:xfrm>
            <a:off x="1955698" y="1702961"/>
            <a:ext cx="3236788" cy="2869039"/>
          </a:xfrm>
          <a:prstGeom prst="rect">
            <a:avLst/>
          </a:prstGeom>
          <a:noFill/>
          <a:ln>
            <a:noFill/>
          </a:ln>
          <a:extLst>
            <a:ext uri="{53640926-AAD7-44D8-BBD7-CCE9431645EC}">
              <a14:shadowObscured xmlns:a14="http://schemas.microsoft.com/office/drawing/2010/main"/>
            </a:ext>
          </a:extLst>
        </p:spPr>
      </p:pic>
      <p:pic>
        <p:nvPicPr>
          <p:cNvPr id="18" name="图片 17"/>
          <p:cNvPicPr/>
          <p:nvPr/>
        </p:nvPicPr>
        <p:blipFill rotWithShape="1">
          <a:blip r:embed="rId3">
            <a:extLst>
              <a:ext uri="{28A0092B-C50C-407E-A947-70E740481C1C}">
                <a14:useLocalDpi xmlns:a14="http://schemas.microsoft.com/office/drawing/2010/main" val="0"/>
              </a:ext>
            </a:extLst>
          </a:blip>
          <a:srcRect l="2216" r="6962" b="1712"/>
          <a:stretch/>
        </p:blipFill>
        <p:spPr bwMode="auto">
          <a:xfrm>
            <a:off x="6709310" y="1722181"/>
            <a:ext cx="3136601" cy="283059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633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2"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交叉文本相似性和情感分析</a:t>
            </a:r>
            <a:endParaRPr lang="zh-CN" altLang="en-US" dirty="0"/>
          </a:p>
        </p:txBody>
      </p:sp>
      <p:sp>
        <p:nvSpPr>
          <p:cNvPr id="3" name="文本框 2"/>
          <p:cNvSpPr txBox="1"/>
          <p:nvPr/>
        </p:nvSpPr>
        <p:spPr>
          <a:xfrm>
            <a:off x="1022573" y="1383679"/>
            <a:ext cx="8536097" cy="1754326"/>
          </a:xfrm>
          <a:prstGeom prst="rect">
            <a:avLst/>
          </a:prstGeom>
          <a:noFill/>
        </p:spPr>
        <p:txBody>
          <a:bodyPr wrap="square" rtlCol="0">
            <a:spAutoFit/>
          </a:bodyPr>
          <a:lstStyle/>
          <a:p>
            <a:pPr lvl="0" indent="457200">
              <a:lnSpc>
                <a:spcPct val="150000"/>
              </a:lnSpc>
            </a:pPr>
            <a:r>
              <a:rPr lang="zh-CN" altLang="zh-CN" dirty="0">
                <a:latin typeface="宋体" panose="02010600030101010101" pitchFamily="2" charset="-122"/>
                <a:ea typeface="宋体" panose="02010600030101010101" pitchFamily="2" charset="-122"/>
              </a:rPr>
              <a:t>用户常常在社交平台上做的主要动作就是通过转发来进行消息和新闻的传播，充当了信息传播的媒介。由于时间因素对用户相似度的结果会造成影响，当对用户进行文本相似度计算时，只计算用户同一天的微博信息的相似性。用户在转发微博时，可能看到一则消息的时间先后不同，所以应该使用交叉的比较方法。</a:t>
            </a:r>
            <a:endParaRPr lang="zh-CN" altLang="en-US" dirty="0">
              <a:latin typeface="宋体" panose="02010600030101010101" pitchFamily="2" charset="-122"/>
              <a:ea typeface="宋体" panose="02010600030101010101" pitchFamily="2" charset="-122"/>
            </a:endParaRPr>
          </a:p>
        </p:txBody>
      </p:sp>
      <p:sp>
        <p:nvSpPr>
          <p:cNvPr id="4" name="文本框 3"/>
          <p:cNvSpPr txBox="1"/>
          <p:nvPr/>
        </p:nvSpPr>
        <p:spPr>
          <a:xfrm>
            <a:off x="1022572" y="3520716"/>
            <a:ext cx="8536097" cy="3000821"/>
          </a:xfrm>
          <a:prstGeom prst="rect">
            <a:avLst/>
          </a:prstGeom>
          <a:noFill/>
        </p:spPr>
        <p:txBody>
          <a:bodyPr wrap="square" rtlCol="0">
            <a:spAutoFit/>
          </a:bodyPr>
          <a:lstStyle/>
          <a:p>
            <a:pPr lvl="0" indent="457200">
              <a:lnSpc>
                <a:spcPct val="150000"/>
              </a:lnSpc>
            </a:pPr>
            <a:r>
              <a:rPr lang="zh-CN" altLang="en-US" dirty="0" smtClean="0">
                <a:latin typeface="宋体" panose="02010600030101010101" pitchFamily="2" charset="-122"/>
                <a:ea typeface="宋体" panose="02010600030101010101" pitchFamily="2" charset="-122"/>
                <a:cs typeface="宋体" panose="02010600030101010101" pitchFamily="2" charset="-122"/>
              </a:rPr>
              <a:t>在</a:t>
            </a:r>
            <a:r>
              <a:rPr lang="zh-CN" altLang="en-US" dirty="0">
                <a:latin typeface="宋体" panose="02010600030101010101" pitchFamily="2" charset="-122"/>
                <a:ea typeface="宋体" panose="02010600030101010101" pitchFamily="2" charset="-122"/>
                <a:cs typeface="宋体" panose="02010600030101010101" pitchFamily="2" charset="-122"/>
              </a:rPr>
              <a:t>文本聊天环境下，通过文本分析技术可以很容易的发现用户的正面和负面</a:t>
            </a:r>
            <a:r>
              <a:rPr lang="zh-CN" altLang="en-US" dirty="0" smtClean="0">
                <a:latin typeface="宋体" panose="02010600030101010101" pitchFamily="2" charset="-122"/>
                <a:ea typeface="宋体" panose="02010600030101010101" pitchFamily="2" charset="-122"/>
                <a:cs typeface="宋体" panose="02010600030101010101" pitchFamily="2" charset="-122"/>
              </a:rPr>
              <a:t>情绪，</a:t>
            </a:r>
            <a:r>
              <a:rPr lang="zh-CN" altLang="en-US" dirty="0">
                <a:latin typeface="宋体" panose="02010600030101010101" pitchFamily="2" charset="-122"/>
                <a:ea typeface="宋体" panose="02010600030101010101" pitchFamily="2" charset="-122"/>
                <a:cs typeface="宋体" panose="02010600030101010101" pitchFamily="2" charset="-122"/>
              </a:rPr>
              <a:t>用户通常会在整个文档中频繁的使用感叹来表达积极情绪，表达消极情绪时会使用更多表达消极的词汇。情感分析分为基于词典和基于机器学习的方法，中文情感分析常用的词典是知网</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en-US" altLang="zh-CN" dirty="0" err="1">
                <a:latin typeface="宋体" panose="02010600030101010101" pitchFamily="2" charset="-122"/>
                <a:ea typeface="宋体" panose="02010600030101010101" pitchFamily="2" charset="-122"/>
                <a:cs typeface="Times New Roman" panose="02020603050405020304" pitchFamily="18" charset="0"/>
              </a:rPr>
              <a:t>HowNet</a:t>
            </a:r>
            <a:r>
              <a:rPr lang="en-US" altLang="zh-CN" dirty="0" smtClean="0">
                <a:latin typeface="宋体" panose="02010600030101010101" pitchFamily="2" charset="-122"/>
                <a:ea typeface="宋体" panose="02010600030101010101" pitchFamily="2" charset="-122"/>
                <a:cs typeface="Times New Roman" panose="02020603050405020304" pitchFamily="18" charset="0"/>
              </a:rPr>
              <a:t>)</a:t>
            </a:r>
            <a:r>
              <a:rPr lang="zh-CN" altLang="en-US" dirty="0" smtClean="0">
                <a:latin typeface="宋体" panose="02010600030101010101" pitchFamily="2" charset="-122"/>
                <a:ea typeface="宋体" panose="02010600030101010101" pitchFamily="2" charset="-122"/>
                <a:cs typeface="宋体" panose="02010600030101010101" pitchFamily="2" charset="-122"/>
              </a:rPr>
              <a:t>的</a:t>
            </a:r>
            <a:r>
              <a:rPr lang="zh-CN" altLang="en-US" dirty="0">
                <a:latin typeface="宋体" panose="02010600030101010101" pitchFamily="2" charset="-122"/>
                <a:ea typeface="宋体" panose="02010600030101010101" pitchFamily="2" charset="-122"/>
                <a:cs typeface="宋体" panose="02010600030101010101" pitchFamily="2" charset="-122"/>
              </a:rPr>
              <a:t>情感分析用词语集。在文本中经常会包含三类词语，正面情感、负面情感和中性情感词语，对三种词语的分析可以判断每条微博的大致情感趋向。</a:t>
            </a:r>
            <a:r>
              <a:rPr lang="zh-CN" altLang="en-US" sz="1100" dirty="0">
                <a:latin typeface="宋体" panose="02010600030101010101" pitchFamily="2" charset="-122"/>
                <a:ea typeface="宋体" panose="02010600030101010101" pitchFamily="2" charset="-122"/>
              </a:rPr>
              <a:t> </a:t>
            </a:r>
            <a:endParaRPr lang="zh-CN" altLang="en-US" sz="2800" dirty="0">
              <a:latin typeface="宋体" panose="02010600030101010101" pitchFamily="2" charset="-122"/>
              <a:ea typeface="宋体" panose="02010600030101010101" pitchFamily="2" charset="-122"/>
            </a:endParaRPr>
          </a:p>
          <a:p>
            <a:pPr>
              <a:lnSpc>
                <a:spcPct val="150000"/>
              </a:lnSpc>
            </a:pP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0992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情感分析</a:t>
            </a:r>
          </a:p>
        </p:txBody>
      </p:sp>
      <p:sp>
        <p:nvSpPr>
          <p:cNvPr id="3" name="矩形 2"/>
          <p:cNvSpPr/>
          <p:nvPr/>
        </p:nvSpPr>
        <p:spPr>
          <a:xfrm>
            <a:off x="1022573" y="1489363"/>
            <a:ext cx="9169315" cy="2169825"/>
          </a:xfrm>
          <a:prstGeom prst="rect">
            <a:avLst/>
          </a:prstGeom>
        </p:spPr>
        <p:txBody>
          <a:bodyPr wrap="square">
            <a:spAutoFit/>
          </a:bodyPr>
          <a:lstStyle/>
          <a:p>
            <a:pPr indent="457200" algn="just">
              <a:lnSpc>
                <a:spcPct val="150000"/>
              </a:lnSpc>
              <a:spcAft>
                <a:spcPts val="0"/>
              </a:spcAft>
            </a:pPr>
            <a:r>
              <a:rPr lang="zh-CN" altLang="zh-CN" dirty="0">
                <a:latin typeface="Times New Roman" panose="02020603050405020304" pitchFamily="18" charset="0"/>
                <a:ea typeface="宋体" panose="02010600030101010101" pitchFamily="2" charset="-122"/>
                <a:cs typeface="宋体" panose="02010600030101010101" pitchFamily="2" charset="-122"/>
              </a:rPr>
              <a:t>在中文文本处理中，否定词也是情感分析中的重要导向因素，当一个否定词出现在一个表现为正面情感的句子中，则该句子的情感趋向会直接反向变为负面情感，但同时出现两个否定词时，就变为了正面情感，即否定词可以改变文本情感的倾向。根据这一规律，在对否定词进行极性判断时，可以将句子中的所有否定词的个数作为判断条件，当个数为奇数时取反，反之不变。</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64538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97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2572" y="252784"/>
            <a:ext cx="4938385" cy="482670"/>
          </a:xfrm>
        </p:spPr>
        <p:txBody>
          <a:bodyPr>
            <a:normAutofit fontScale="90000"/>
          </a:bodyPr>
          <a:lstStyle/>
          <a:p>
            <a:r>
              <a:rPr lang="zh-CN" altLang="zh-CN" dirty="0"/>
              <a:t>融合文本语义和情感</a:t>
            </a:r>
            <a:r>
              <a:rPr lang="zh-CN" altLang="zh-CN" dirty="0" smtClean="0"/>
              <a:t>分析</a:t>
            </a:r>
            <a:r>
              <a:rPr lang="zh-CN" altLang="en-US" dirty="0" smtClean="0"/>
              <a:t>的</a:t>
            </a:r>
            <a:r>
              <a:rPr lang="en-US" altLang="zh-CN" dirty="0" err="1" smtClean="0"/>
              <a:t>ESEM</a:t>
            </a:r>
            <a:r>
              <a:rPr lang="zh-CN" altLang="en-US" dirty="0" smtClean="0"/>
              <a:t>模型</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0900235"/>
              </p:ext>
            </p:extLst>
          </p:nvPr>
        </p:nvGraphicFramePr>
        <p:xfrm>
          <a:off x="1401165" y="3155704"/>
          <a:ext cx="3873277" cy="391679"/>
        </p:xfrm>
        <a:graphic>
          <a:graphicData uri="http://schemas.openxmlformats.org/presentationml/2006/ole">
            <mc:AlternateContent xmlns:mc="http://schemas.openxmlformats.org/markup-compatibility/2006">
              <mc:Choice xmlns:v="urn:schemas-microsoft-com:vml" Requires="v">
                <p:oleObj spid="_x0000_s18489" name="Equation" r:id="rId3" imgW="2539800" imgH="253800" progId="Equation.DSMT4">
                  <p:embed/>
                </p:oleObj>
              </mc:Choice>
              <mc:Fallback>
                <p:oleObj name="Equation" r:id="rId3" imgW="2539800" imgH="253800" progId="Equation.DSMT4">
                  <p:embed/>
                  <p:pic>
                    <p:nvPicPr>
                      <p:cNvPr id="0" name="Object 1"/>
                      <p:cNvPicPr>
                        <a:picLocks noChangeAspect="1" noChangeArrowheads="1"/>
                      </p:cNvPicPr>
                      <p:nvPr/>
                    </p:nvPicPr>
                    <p:blipFill>
                      <a:blip r:embed="rId4"/>
                      <a:srcRect/>
                      <a:stretch>
                        <a:fillRect/>
                      </a:stretch>
                    </p:blipFill>
                    <p:spPr bwMode="auto">
                      <a:xfrm>
                        <a:off x="1401165" y="3155704"/>
                        <a:ext cx="3873277" cy="391679"/>
                      </a:xfrm>
                      <a:prstGeom prst="rect">
                        <a:avLst/>
                      </a:prstGeom>
                      <a:noFill/>
                    </p:spPr>
                  </p:pic>
                </p:oleObj>
              </mc:Fallback>
            </mc:AlternateContent>
          </a:graphicData>
        </a:graphic>
      </p:graphicFrame>
      <p:sp>
        <p:nvSpPr>
          <p:cNvPr id="5" name="矩形 4"/>
          <p:cNvSpPr/>
          <p:nvPr/>
        </p:nvSpPr>
        <p:spPr>
          <a:xfrm>
            <a:off x="1022573" y="1166336"/>
            <a:ext cx="4938385" cy="1754326"/>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宋体" panose="02010600030101010101" pitchFamily="2" charset="-122"/>
              </a:rPr>
              <a:t>对文本的语义分析和情感分析进行了融合，提出了</a:t>
            </a:r>
            <a:r>
              <a:rPr lang="en-US" altLang="zh-CN" b="1" dirty="0" err="1">
                <a:solidFill>
                  <a:srgbClr val="FF0000"/>
                </a:solidFill>
                <a:latin typeface="Times New Roman" panose="02020603050405020304" pitchFamily="18" charset="0"/>
                <a:ea typeface="宋体" panose="02010600030101010101" pitchFamily="2" charset="-122"/>
                <a:cs typeface="宋体" panose="02010600030101010101" pitchFamily="2" charset="-122"/>
              </a:rPr>
              <a:t>ESEM</a:t>
            </a:r>
            <a:r>
              <a:rPr lang="zh-CN"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模型</a:t>
            </a:r>
            <a:r>
              <a:rPr lang="zh-CN" altLang="zh-CN" dirty="0">
                <a:latin typeface="Times New Roman" panose="02020603050405020304" pitchFamily="18" charset="0"/>
                <a:ea typeface="宋体" panose="02010600030101010101" pitchFamily="2" charset="-122"/>
                <a:cs typeface="宋体" panose="02010600030101010101" pitchFamily="2" charset="-122"/>
              </a:rPr>
              <a:t>。对用户的相似度计算时，综合考虑文本语义和文本情感两部分。在对两者进行分析时，语义分析和情感分析两者所占比重相同，直接进行相加得出用户的总体特征计算公式。</a:t>
            </a:r>
            <a:endParaRPr lang="zh-CN" altLang="en-US" dirty="0"/>
          </a:p>
        </p:txBody>
      </p:sp>
      <mc:AlternateContent xmlns:mc="http://schemas.openxmlformats.org/markup-compatibility/2006" xmlns:a14="http://schemas.microsoft.com/office/drawing/2010/main">
        <mc:Choice Requires="a14">
          <p:sp>
            <p:nvSpPr>
              <p:cNvPr id="12" name="矩形 11"/>
              <p:cNvSpPr/>
              <p:nvPr/>
            </p:nvSpPr>
            <p:spPr>
              <a:xfrm>
                <a:off x="1022573" y="3981597"/>
                <a:ext cx="4478083" cy="730456"/>
              </a:xfrm>
              <a:prstGeom prst="rect">
                <a:avLst/>
              </a:prstGeom>
            </p:spPr>
            <p:txBody>
              <a:bodyPr wrap="square">
                <a:spAutoFit/>
              </a:bodyPr>
              <a:lstStyle/>
              <a:p>
                <a14:m>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𝑠𝑖𝑚</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𝑗</m:t>
                            </m:r>
                          </m:sub>
                        </m:sSub>
                      </m:e>
                    </m:d>
                  </m:oMath>
                </a14:m>
                <a:r>
                  <a:rPr lang="zh-CN" altLang="zh-CN" dirty="0">
                    <a:latin typeface="宋体" panose="02010600030101010101" pitchFamily="2" charset="-122"/>
                    <a:ea typeface="宋体" panose="02010600030101010101" pitchFamily="2" charset="-122"/>
                    <a:cs typeface="宋体" panose="02010600030101010101" pitchFamily="2" charset="-122"/>
                  </a:rPr>
                  <a:t>为文本的</a:t>
                </a:r>
                <a:r>
                  <a:rPr lang="zh-CN" altLang="zh-CN" dirty="0" smtClean="0">
                    <a:latin typeface="宋体" panose="02010600030101010101" pitchFamily="2" charset="-122"/>
                    <a:ea typeface="宋体" panose="02010600030101010101" pitchFamily="2" charset="-122"/>
                    <a:cs typeface="宋体" panose="02010600030101010101" pitchFamily="2" charset="-122"/>
                  </a:rPr>
                  <a:t>相似度</a:t>
                </a: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14:m>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𝑠𝑖𝑚</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𝑖</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𝑗</m:t>
                            </m:r>
                          </m:sub>
                        </m:sSub>
                      </m:e>
                    </m:d>
                  </m:oMath>
                </a14:m>
                <a:r>
                  <a:rPr lang="zh-CN" altLang="en-US" dirty="0">
                    <a:latin typeface="宋体" panose="02010600030101010101" pitchFamily="2" charset="-122"/>
                    <a:ea typeface="宋体" panose="02010600030101010101" pitchFamily="2" charset="-122"/>
                  </a:rPr>
                  <a:t>为微博文本的情感</a:t>
                </a:r>
                <a:r>
                  <a:rPr lang="zh-CN" altLang="en-US" dirty="0" smtClean="0">
                    <a:latin typeface="宋体" panose="02010600030101010101" pitchFamily="2" charset="-122"/>
                    <a:ea typeface="宋体" panose="02010600030101010101" pitchFamily="2" charset="-122"/>
                  </a:rPr>
                  <a:t>相似性</a:t>
                </a:r>
                <a:endParaRPr lang="zh-CN" altLang="en-US" dirty="0">
                  <a:latin typeface="宋体" panose="02010600030101010101" pitchFamily="2" charset="-122"/>
                  <a:ea typeface="宋体" panose="02010600030101010101" pitchFamily="2"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1022573" y="3981597"/>
                <a:ext cx="4478083" cy="730456"/>
              </a:xfrm>
              <a:prstGeom prst="rect">
                <a:avLst/>
              </a:prstGeom>
              <a:blipFill rotWithShape="0">
                <a:blip r:embed="rId5"/>
                <a:stretch>
                  <a:fillRect t="-85833" b="-126667"/>
                </a:stretch>
              </a:blipFill>
            </p:spPr>
            <p:txBody>
              <a:bodyPr/>
              <a:lstStyle/>
              <a:p>
                <a:r>
                  <a:rPr lang="zh-CN" altLang="en-US">
                    <a:noFill/>
                  </a:rPr>
                  <a:t> </a:t>
                </a:r>
              </a:p>
            </p:txBody>
          </p:sp>
        </mc:Fallback>
      </mc:AlternateContent>
      <p:sp>
        <p:nvSpPr>
          <p:cNvPr id="15" name="圆角矩形 14"/>
          <p:cNvSpPr/>
          <p:nvPr/>
        </p:nvSpPr>
        <p:spPr>
          <a:xfrm>
            <a:off x="6601982" y="2005399"/>
            <a:ext cx="4599418" cy="3241516"/>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975123970"/>
              </p:ext>
            </p:extLst>
          </p:nvPr>
        </p:nvGraphicFramePr>
        <p:xfrm>
          <a:off x="6432224" y="494119"/>
          <a:ext cx="4513882" cy="5513048"/>
        </p:xfrm>
        <a:graphic>
          <a:graphicData uri="http://schemas.openxmlformats.org/presentationml/2006/ole">
            <mc:AlternateContent xmlns:mc="http://schemas.openxmlformats.org/markup-compatibility/2006">
              <mc:Choice xmlns:v="urn:schemas-microsoft-com:vml" Requires="v">
                <p:oleObj spid="_x0000_s18490" name="Visio" r:id="rId7" imgW="3657600" imgH="4467384" progId="Visio.Drawing.15">
                  <p:embed/>
                </p:oleObj>
              </mc:Choice>
              <mc:Fallback>
                <p:oleObj name="Visio" r:id="rId7" imgW="3657600" imgH="4467384"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2224" y="494119"/>
                        <a:ext cx="4513882" cy="5513048"/>
                      </a:xfrm>
                      <a:prstGeom prst="rect">
                        <a:avLst/>
                      </a:prstGeom>
                      <a:noFill/>
                    </p:spPr>
                  </p:pic>
                </p:oleObj>
              </mc:Fallback>
            </mc:AlternateContent>
          </a:graphicData>
        </a:graphic>
      </p:graphicFrame>
    </p:spTree>
    <p:extLst>
      <p:ext uri="{BB962C8B-B14F-4D97-AF65-F5344CB8AC3E}">
        <p14:creationId xmlns:p14="http://schemas.microsoft.com/office/powerpoint/2010/main" val="427190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82486" y="1287943"/>
            <a:ext cx="8707812" cy="338554"/>
          </a:xfrm>
          <a:prstGeom prst="rect">
            <a:avLst/>
          </a:prstGeom>
        </p:spPr>
        <p:txBody>
          <a:bodyPr wrap="square">
            <a:spAutoFit/>
          </a:bodyPr>
          <a:lstStyle/>
          <a:p>
            <a:r>
              <a:rPr lang="zh-CN" altLang="zh-CN" sz="1600" dirty="0">
                <a:latin typeface="宋体" panose="02010600030101010101" pitchFamily="2" charset="-122"/>
                <a:ea typeface="宋体" panose="02010600030101010101" pitchFamily="2" charset="-122"/>
                <a:cs typeface="Times New Roman" panose="02020603050405020304" pitchFamily="18" charset="0"/>
              </a:rPr>
              <a:t>为了减少时间因素对相似度计算带来的影响，在文本相似度计算时采用交叉的相似度</a:t>
            </a:r>
            <a:r>
              <a:rPr lang="zh-CN" altLang="zh-CN" sz="1600" dirty="0" smtClean="0">
                <a:latin typeface="宋体" panose="02010600030101010101" pitchFamily="2" charset="-122"/>
                <a:ea typeface="宋体" panose="02010600030101010101" pitchFamily="2" charset="-122"/>
                <a:cs typeface="Times New Roman" panose="02020603050405020304" pitchFamily="18" charset="0"/>
              </a:rPr>
              <a:t>计算方法</a:t>
            </a:r>
            <a:endParaRPr lang="zh-CN" altLang="en-US" sz="16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954453830"/>
              </p:ext>
            </p:extLst>
          </p:nvPr>
        </p:nvGraphicFramePr>
        <p:xfrm>
          <a:off x="2666738" y="1872718"/>
          <a:ext cx="5546250" cy="1383070"/>
        </p:xfrm>
        <a:graphic>
          <a:graphicData uri="http://schemas.openxmlformats.org/presentationml/2006/ole">
            <mc:AlternateContent xmlns:mc="http://schemas.openxmlformats.org/markup-compatibility/2006">
              <mc:Choice xmlns:v="urn:schemas-microsoft-com:vml" Requires="v">
                <p:oleObj spid="_x0000_s20524" name="Equation" r:id="rId3" imgW="3797300" imgH="939800" progId="Equation.DSMT4">
                  <p:embed/>
                </p:oleObj>
              </mc:Choice>
              <mc:Fallback>
                <p:oleObj name="Equation" r:id="rId3" imgW="3797300" imgH="939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738" y="1872718"/>
                        <a:ext cx="5546250" cy="138307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extLst>
                  <p:ext uri="{D42A27DB-BD31-4B8C-83A1-F6EECF244321}">
                    <p14:modId xmlns:p14="http://schemas.microsoft.com/office/powerpoint/2010/main" val="2994459420"/>
                  </p:ext>
                </p:extLst>
              </p:nvPr>
            </p:nvGraphicFramePr>
            <p:xfrm>
              <a:off x="2379657" y="4077586"/>
              <a:ext cx="6371160" cy="1332738"/>
            </p:xfrm>
            <a:graphic>
              <a:graphicData uri="http://schemas.openxmlformats.org/drawingml/2006/table">
                <a:tbl>
                  <a:tblPr firstRow="1" bandRow="1">
                    <a:tableStyleId>{5C22544A-7EE6-4342-B048-85BDC9FD1C3A}</a:tableStyleId>
                  </a:tblPr>
                  <a:tblGrid>
                    <a:gridCol w="2123720"/>
                    <a:gridCol w="2123720"/>
                    <a:gridCol w="2123720"/>
                  </a:tblGrid>
                  <a:tr h="571474">
                    <a:tc>
                      <a:txBody>
                        <a:bodyPr/>
                        <a:lstStyle/>
                        <a:p>
                          <a:r>
                            <a:rPr lang="zh-CN" altLang="en-US" sz="1600" dirty="0" smtClean="0"/>
                            <a:t>                     关键词</a:t>
                          </a:r>
                          <a:endParaRPr lang="en-US" altLang="zh-CN" sz="1600" dirty="0" smtClean="0"/>
                        </a:p>
                        <a:p>
                          <a:r>
                            <a:rPr lang="zh-CN" altLang="en-US" sz="1600" dirty="0" smtClean="0"/>
                            <a:t>            用户</a:t>
                          </a:r>
                          <a:endParaRPr lang="zh-CN" altLang="en-US" sz="1600" dirty="0"/>
                        </a:p>
                      </a:txBody>
                      <a:tcPr>
                        <a:lnTlToBr w="12700" cap="flat" cmpd="sng" algn="ctr">
                          <a:solidFill>
                            <a:schemeClr val="accent6">
                              <a:lumMod val="75000"/>
                            </a:schemeClr>
                          </a:solidFill>
                          <a:prstDash val="solid"/>
                          <a:round/>
                          <a:headEnd type="none" w="med" len="med"/>
                          <a:tailEnd type="none" w="med" len="med"/>
                        </a:lnTlToBr>
                      </a:tcPr>
                    </a:tc>
                    <a:tc>
                      <a:txBody>
                        <a:bodyPr/>
                        <a:lstStyle/>
                        <a:p>
                          <a:pPr/>
                          <a14:m>
                            <m:oMathPara xmlns:m="http://schemas.openxmlformats.org/officeDocument/2006/math">
                              <m:oMathParaPr>
                                <m:jc m:val="centerGroup"/>
                              </m:oMathParaPr>
                              <m:oMath xmlns:m="http://schemas.openxmlformats.org/officeDocument/2006/math">
                                <m:r>
                                  <a:rPr lang="zh-CN" altLang="en-US" sz="1800" b="1" i="1" kern="1200" smtClean="0">
                                    <a:solidFill>
                                      <a:schemeClr val="lt1"/>
                                    </a:solidFill>
                                    <a:latin typeface="Cambria Math" panose="02040503050406030204" pitchFamily="18" charset="0"/>
                                    <a:ea typeface="+mn-ea"/>
                                    <a:cs typeface="+mn-cs"/>
                                  </a:rPr>
                                  <m:t>𝐾𝑒𝑦</m:t>
                                </m:r>
                                <m:r>
                                  <a:rPr lang="zh-CN" altLang="en-US" sz="1800" b="1" i="0" kern="1200">
                                    <a:solidFill>
                                      <a:schemeClr val="lt1"/>
                                    </a:solidFill>
                                    <a:latin typeface="Cambria Math" panose="02040503050406030204" pitchFamily="18" charset="0"/>
                                    <a:ea typeface="+mn-ea"/>
                                    <a:cs typeface="+mn-cs"/>
                                  </a:rPr>
                                  <m:t>1</m:t>
                                </m:r>
                              </m:oMath>
                            </m:oMathPara>
                          </a14:m>
                          <a:endParaRPr lang="zh-CN" altLang="en-US" dirty="0"/>
                        </a:p>
                      </a:txBody>
                      <a:tcPr anchor="ctr"/>
                    </a:tc>
                    <a:tc>
                      <a:txBody>
                        <a:bodyPr/>
                        <a:lstStyle/>
                        <a:p>
                          <a:pPr/>
                          <a14:m>
                            <m:oMathPara xmlns:m="http://schemas.openxmlformats.org/officeDocument/2006/math">
                              <m:oMathParaPr>
                                <m:jc m:val="centerGroup"/>
                              </m:oMathParaPr>
                              <m:oMath xmlns:m="http://schemas.openxmlformats.org/officeDocument/2006/math">
                                <m:r>
                                  <a:rPr lang="zh-CN" altLang="en-US" sz="1800" b="1" i="1" kern="1200" smtClean="0">
                                    <a:solidFill>
                                      <a:schemeClr val="lt1"/>
                                    </a:solidFill>
                                    <a:latin typeface="Cambria Math" panose="02040503050406030204" pitchFamily="18" charset="0"/>
                                    <a:ea typeface="+mn-ea"/>
                                    <a:cs typeface="+mn-cs"/>
                                  </a:rPr>
                                  <m:t>𝐾𝑒𝑦</m:t>
                                </m:r>
                                <m:r>
                                  <a:rPr lang="zh-CN" altLang="en-US" sz="1800" b="1" i="0" kern="1200">
                                    <a:solidFill>
                                      <a:schemeClr val="lt1"/>
                                    </a:solidFill>
                                    <a:latin typeface="Cambria Math" panose="02040503050406030204" pitchFamily="18" charset="0"/>
                                    <a:ea typeface="+mn-ea"/>
                                    <a:cs typeface="+mn-cs"/>
                                  </a:rPr>
                                  <m:t>2</m:t>
                                </m:r>
                              </m:oMath>
                            </m:oMathPara>
                          </a14:m>
                          <a:endParaRPr lang="zh-CN" altLang="en-US" dirty="0"/>
                        </a:p>
                      </a:txBody>
                      <a:tcPr anchor="ctr"/>
                    </a:tc>
                  </a:tr>
                  <a:tr h="326557">
                    <a:tc>
                      <a:txBody>
                        <a:bodyPr/>
                        <a:lstStyle/>
                        <a:p>
                          <a:pPr/>
                          <a14:m>
                            <m:oMathPara xmlns:m="http://schemas.openxmlformats.org/officeDocument/2006/math">
                              <m:oMathParaPr>
                                <m:jc m:val="centerGroup"/>
                              </m:oMathParaPr>
                              <m:oMath xmlns:m="http://schemas.openxmlformats.org/officeDocument/2006/math">
                                <m:sSub>
                                  <m:sSubPr>
                                    <m:ctrlPr>
                                      <a:rPr lang="zh-CN" altLang="en-US" sz="1800" i="1" kern="1200" smtClean="0">
                                        <a:solidFill>
                                          <a:schemeClr val="dk1"/>
                                        </a:solidFill>
                                        <a:latin typeface="Cambria Math" panose="02040503050406030204" pitchFamily="18" charset="0"/>
                                        <a:ea typeface="+mn-ea"/>
                                        <a:cs typeface="+mn-cs"/>
                                      </a:rPr>
                                    </m:ctrlPr>
                                  </m:sSubPr>
                                  <m:e>
                                    <m:r>
                                      <a:rPr lang="zh-CN" altLang="en-US" sz="1800" i="1" kern="1200">
                                        <a:solidFill>
                                          <a:schemeClr val="dk1"/>
                                        </a:solidFill>
                                        <a:latin typeface="Cambria Math" panose="02040503050406030204" pitchFamily="18" charset="0"/>
                                        <a:ea typeface="+mn-ea"/>
                                        <a:cs typeface="+mn-cs"/>
                                      </a:rPr>
                                      <m:t>𝑈</m:t>
                                    </m:r>
                                  </m:e>
                                  <m:sub>
                                    <m:r>
                                      <a:rPr lang="zh-CN" altLang="en-US" sz="1800" i="1" kern="1200">
                                        <a:solidFill>
                                          <a:schemeClr val="dk1"/>
                                        </a:solidFill>
                                        <a:latin typeface="Cambria Math" panose="02040503050406030204" pitchFamily="18" charset="0"/>
                                        <a:ea typeface="+mn-ea"/>
                                        <a:cs typeface="+mn-cs"/>
                                      </a:rPr>
                                      <m:t>𝑖</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m:rPr>
                                    <m:nor/>
                                  </m:rPr>
                                  <a:rPr lang="zh-CN" altLang="en-US" smtClean="0"/>
                                  <m:t>A</m:t>
                                </m:r>
                                <m:r>
                                  <m:rPr>
                                    <m:nor/>
                                  </m:rPr>
                                  <a:rPr lang="zh-CN" altLang="en-US" i="1" smtClean="0"/>
                                  <m:t>|</m:t>
                                </m:r>
                                <m:r>
                                  <m:rPr>
                                    <m:nor/>
                                  </m:rPr>
                                  <a:rPr lang="zh-CN" altLang="en-US" i="1" smtClean="0"/>
                                  <m:t>B</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m:rPr>
                                    <m:nor/>
                                  </m:rPr>
                                  <a:rPr lang="zh-CN" altLang="en-US" smtClean="0"/>
                                  <m:t>A</m:t>
                                </m:r>
                                <m:r>
                                  <m:rPr>
                                    <m:nor/>
                                  </m:rPr>
                                  <a:rPr lang="zh-CN" altLang="en-US" i="1" smtClean="0"/>
                                  <m:t>|</m:t>
                                </m:r>
                                <m:r>
                                  <m:rPr>
                                    <m:nor/>
                                  </m:rPr>
                                  <a:rPr lang="zh-CN" altLang="en-US" i="1" smtClean="0"/>
                                  <m:t>C</m:t>
                                </m:r>
                              </m:oMath>
                            </m:oMathPara>
                          </a14:m>
                          <a:endParaRPr lang="zh-CN" altLang="en-US" dirty="0"/>
                        </a:p>
                      </a:txBody>
                      <a:tcPr/>
                    </a:tc>
                  </a:tr>
                  <a:tr h="349745">
                    <a:tc>
                      <a:txBody>
                        <a:bodyPr/>
                        <a:lstStyle/>
                        <a:p>
                          <a:pPr/>
                          <a14:m>
                            <m:oMathPara xmlns:m="http://schemas.openxmlformats.org/officeDocument/2006/math">
                              <m:oMathParaPr>
                                <m:jc m:val="centerGroup"/>
                              </m:oMathParaPr>
                              <m:oMath xmlns:m="http://schemas.openxmlformats.org/officeDocument/2006/math">
                                <m:sSub>
                                  <m:sSubPr>
                                    <m:ctrlPr>
                                      <a:rPr lang="zh-CN" altLang="en-US" sz="1800" i="1" kern="1200" smtClean="0">
                                        <a:solidFill>
                                          <a:schemeClr val="dk1"/>
                                        </a:solidFill>
                                        <a:latin typeface="Cambria Math" panose="02040503050406030204" pitchFamily="18" charset="0"/>
                                        <a:ea typeface="+mn-ea"/>
                                        <a:cs typeface="+mn-cs"/>
                                      </a:rPr>
                                    </m:ctrlPr>
                                  </m:sSubPr>
                                  <m:e>
                                    <m:r>
                                      <a:rPr lang="zh-CN" altLang="en-US" sz="1800" i="1" kern="1200">
                                        <a:solidFill>
                                          <a:schemeClr val="dk1"/>
                                        </a:solidFill>
                                        <a:latin typeface="Cambria Math" panose="02040503050406030204" pitchFamily="18" charset="0"/>
                                        <a:ea typeface="+mn-ea"/>
                                        <a:cs typeface="+mn-cs"/>
                                      </a:rPr>
                                      <m:t>𝑈</m:t>
                                    </m:r>
                                  </m:e>
                                  <m:sub>
                                    <m:r>
                                      <a:rPr lang="zh-CN" altLang="en-US" sz="1800" i="1" kern="1200">
                                        <a:solidFill>
                                          <a:schemeClr val="dk1"/>
                                        </a:solidFill>
                                        <a:latin typeface="Cambria Math" panose="02040503050406030204" pitchFamily="18" charset="0"/>
                                        <a:ea typeface="+mn-ea"/>
                                        <a:cs typeface="+mn-cs"/>
                                      </a:rPr>
                                      <m:t>𝑗</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m:rPr>
                                    <m:nor/>
                                  </m:rPr>
                                  <a:rPr lang="zh-CN" altLang="en-US" smtClean="0"/>
                                  <m:t>B</m:t>
                                </m:r>
                                <m:r>
                                  <m:rPr>
                                    <m:nor/>
                                  </m:rPr>
                                  <a:rPr lang="zh-CN" altLang="en-US" i="1" smtClean="0"/>
                                  <m:t>|</m:t>
                                </m:r>
                                <m:r>
                                  <m:rPr>
                                    <m:nor/>
                                  </m:rPr>
                                  <a:rPr lang="zh-CN" altLang="en-US" i="1" smtClean="0"/>
                                  <m:t>C</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m:rPr>
                                    <m:nor/>
                                  </m:rPr>
                                  <a:rPr lang="zh-CN" altLang="en-US" smtClean="0"/>
                                  <m:t>A</m:t>
                                </m:r>
                                <m:r>
                                  <m:rPr>
                                    <m:nor/>
                                  </m:rPr>
                                  <a:rPr lang="zh-CN" altLang="en-US" i="1" smtClean="0"/>
                                  <m:t>|</m:t>
                                </m:r>
                                <m:r>
                                  <m:rPr>
                                    <m:nor/>
                                  </m:rPr>
                                  <a:rPr lang="zh-CN" altLang="en-US" i="1" smtClean="0"/>
                                  <m:t>B</m:t>
                                </m:r>
                              </m:oMath>
                            </m:oMathPara>
                          </a14:m>
                          <a:endParaRPr lang="zh-CN" altLang="en-US" dirty="0"/>
                        </a:p>
                      </a:txBody>
                      <a:tcPr/>
                    </a:tc>
                  </a:tr>
                </a:tbl>
              </a:graphicData>
            </a:graphic>
          </p:graphicFrame>
        </mc:Choice>
        <mc:Fallback xmlns="">
          <p:graphicFrame>
            <p:nvGraphicFramePr>
              <p:cNvPr id="25" name="表格 24"/>
              <p:cNvGraphicFramePr>
                <a:graphicFrameLocks noGrp="1"/>
              </p:cNvGraphicFramePr>
              <p:nvPr>
                <p:extLst>
                  <p:ext uri="{D42A27DB-BD31-4B8C-83A1-F6EECF244321}">
                    <p14:modId xmlns:p14="http://schemas.microsoft.com/office/powerpoint/2010/main" val="2994459420"/>
                  </p:ext>
                </p:extLst>
              </p:nvPr>
            </p:nvGraphicFramePr>
            <p:xfrm>
              <a:off x="2379657" y="4077586"/>
              <a:ext cx="6371160" cy="1336612"/>
            </p:xfrm>
            <a:graphic>
              <a:graphicData uri="http://schemas.openxmlformats.org/drawingml/2006/table">
                <a:tbl>
                  <a:tblPr firstRow="1" bandRow="1">
                    <a:tableStyleId>{5C22544A-7EE6-4342-B048-85BDC9FD1C3A}</a:tableStyleId>
                  </a:tblPr>
                  <a:tblGrid>
                    <a:gridCol w="2123720"/>
                    <a:gridCol w="2123720"/>
                    <a:gridCol w="2123720"/>
                  </a:tblGrid>
                  <a:tr h="579120">
                    <a:tc>
                      <a:txBody>
                        <a:bodyPr/>
                        <a:lstStyle/>
                        <a:p>
                          <a:r>
                            <a:rPr lang="zh-CN" altLang="en-US" sz="1600" dirty="0" smtClean="0"/>
                            <a:t>                     关键词</a:t>
                          </a:r>
                          <a:endParaRPr lang="en-US" altLang="zh-CN" sz="1600" dirty="0" smtClean="0"/>
                        </a:p>
                        <a:p>
                          <a:r>
                            <a:rPr lang="zh-CN" altLang="en-US" sz="1600" dirty="0" smtClean="0"/>
                            <a:t>            用户</a:t>
                          </a:r>
                          <a:endParaRPr lang="zh-CN" altLang="en-US" sz="1600" dirty="0"/>
                        </a:p>
                      </a:txBody>
                      <a:tcPr>
                        <a:lnTlToBr w="12700" cap="flat" cmpd="sng" algn="ctr">
                          <a:solidFill>
                            <a:schemeClr val="accent6">
                              <a:lumMod val="75000"/>
                            </a:schemeClr>
                          </a:solidFill>
                          <a:prstDash val="solid"/>
                          <a:round/>
                          <a:headEnd type="none" w="med" len="med"/>
                          <a:tailEnd type="none" w="med" len="med"/>
                        </a:lnTlToBr>
                      </a:tcPr>
                    </a:tc>
                    <a:tc>
                      <a:txBody>
                        <a:bodyPr/>
                        <a:lstStyle/>
                        <a:p>
                          <a:endParaRPr lang="zh-CN"/>
                        </a:p>
                      </a:txBody>
                      <a:tcPr anchor="ctr">
                        <a:blipFill rotWithShape="0">
                          <a:blip r:embed="rId5"/>
                          <a:stretch>
                            <a:fillRect l="-100575" t="-2083" r="-101437" b="-135417"/>
                          </a:stretch>
                        </a:blipFill>
                      </a:tcPr>
                    </a:tc>
                    <a:tc>
                      <a:txBody>
                        <a:bodyPr/>
                        <a:lstStyle/>
                        <a:p>
                          <a:endParaRPr lang="zh-CN"/>
                        </a:p>
                      </a:txBody>
                      <a:tcPr anchor="ctr">
                        <a:blipFill rotWithShape="0">
                          <a:blip r:embed="rId5"/>
                          <a:stretch>
                            <a:fillRect l="-200000" t="-2083" r="-1146" b="-135417"/>
                          </a:stretch>
                        </a:blipFill>
                      </a:tcPr>
                    </a:tc>
                  </a:tr>
                  <a:tr h="365760">
                    <a:tc>
                      <a:txBody>
                        <a:bodyPr/>
                        <a:lstStyle/>
                        <a:p>
                          <a:endParaRPr lang="zh-CN"/>
                        </a:p>
                      </a:txBody>
                      <a:tcPr>
                        <a:blipFill rotWithShape="0">
                          <a:blip r:embed="rId5"/>
                          <a:stretch>
                            <a:fillRect l="-287" t="-163333" r="-200860" b="-116667"/>
                          </a:stretch>
                        </a:blipFill>
                      </a:tcPr>
                    </a:tc>
                    <a:tc>
                      <a:txBody>
                        <a:bodyPr/>
                        <a:lstStyle/>
                        <a:p>
                          <a:endParaRPr lang="zh-CN"/>
                        </a:p>
                      </a:txBody>
                      <a:tcPr>
                        <a:blipFill rotWithShape="0">
                          <a:blip r:embed="rId5"/>
                          <a:stretch>
                            <a:fillRect l="-100575" t="-163333" r="-101437" b="-116667"/>
                          </a:stretch>
                        </a:blipFill>
                      </a:tcPr>
                    </a:tc>
                    <a:tc>
                      <a:txBody>
                        <a:bodyPr/>
                        <a:lstStyle/>
                        <a:p>
                          <a:endParaRPr lang="zh-CN"/>
                        </a:p>
                      </a:txBody>
                      <a:tcPr>
                        <a:blipFill rotWithShape="0">
                          <a:blip r:embed="rId5"/>
                          <a:stretch>
                            <a:fillRect l="-200000" t="-163333" r="-1146" b="-116667"/>
                          </a:stretch>
                        </a:blipFill>
                      </a:tcPr>
                    </a:tc>
                  </a:tr>
                  <a:tr h="391732">
                    <a:tc>
                      <a:txBody>
                        <a:bodyPr/>
                        <a:lstStyle/>
                        <a:p>
                          <a:endParaRPr lang="zh-CN"/>
                        </a:p>
                      </a:txBody>
                      <a:tcPr>
                        <a:blipFill rotWithShape="0">
                          <a:blip r:embed="rId5"/>
                          <a:stretch>
                            <a:fillRect l="-287" t="-243077" r="-200860" b="-7692"/>
                          </a:stretch>
                        </a:blipFill>
                      </a:tcPr>
                    </a:tc>
                    <a:tc>
                      <a:txBody>
                        <a:bodyPr/>
                        <a:lstStyle/>
                        <a:p>
                          <a:endParaRPr lang="zh-CN"/>
                        </a:p>
                      </a:txBody>
                      <a:tcPr>
                        <a:blipFill rotWithShape="0">
                          <a:blip r:embed="rId5"/>
                          <a:stretch>
                            <a:fillRect l="-100575" t="-243077" r="-101437" b="-7692"/>
                          </a:stretch>
                        </a:blipFill>
                      </a:tcPr>
                    </a:tc>
                    <a:tc>
                      <a:txBody>
                        <a:bodyPr/>
                        <a:lstStyle/>
                        <a:p>
                          <a:endParaRPr lang="zh-CN"/>
                        </a:p>
                      </a:txBody>
                      <a:tcPr>
                        <a:blipFill rotWithShape="0">
                          <a:blip r:embed="rId5"/>
                          <a:stretch>
                            <a:fillRect l="-200000" t="-243077" r="-1146" b="-7692"/>
                          </a:stretch>
                        </a:blipFill>
                      </a:tcPr>
                    </a:tc>
                  </a:tr>
                </a:tbl>
              </a:graphicData>
            </a:graphic>
          </p:graphicFrame>
        </mc:Fallback>
      </mc:AlternateContent>
      <p:sp>
        <p:nvSpPr>
          <p:cNvPr id="27" name="标题 1"/>
          <p:cNvSpPr>
            <a:spLocks noGrp="1"/>
          </p:cNvSpPr>
          <p:nvPr>
            <p:ph type="title"/>
          </p:nvPr>
        </p:nvSpPr>
        <p:spPr>
          <a:xfrm>
            <a:off x="1022573" y="252784"/>
            <a:ext cx="3698896" cy="482670"/>
          </a:xfrm>
        </p:spPr>
        <p:txBody>
          <a:bodyPr/>
          <a:lstStyle/>
          <a:p>
            <a:r>
              <a:rPr lang="zh-CN" altLang="zh-CN" dirty="0"/>
              <a:t>融合文本语义和情感分析</a:t>
            </a:r>
            <a:endParaRPr lang="zh-CN" altLang="en-US" dirty="0"/>
          </a:p>
        </p:txBody>
      </p:sp>
      <p:sp>
        <p:nvSpPr>
          <p:cNvPr id="28" name="文本框 27"/>
          <p:cNvSpPr txBox="1"/>
          <p:nvPr/>
        </p:nvSpPr>
        <p:spPr>
          <a:xfrm>
            <a:off x="1382486" y="3482021"/>
            <a:ext cx="2492990" cy="369332"/>
          </a:xfrm>
          <a:prstGeom prst="rect">
            <a:avLst/>
          </a:prstGeom>
          <a:noFill/>
        </p:spPr>
        <p:txBody>
          <a:bodyPr wrap="none" rtlCol="0">
            <a:spAutoFit/>
          </a:bodyPr>
          <a:lstStyle/>
          <a:p>
            <a:r>
              <a:rPr lang="zh-CN" altLang="en-US" dirty="0" smtClean="0"/>
              <a:t>交叉相似度计算实例：</a:t>
            </a:r>
            <a:endParaRPr lang="zh-CN" altLang="en-US" dirty="0"/>
          </a:p>
        </p:txBody>
      </p:sp>
    </p:spTree>
    <p:extLst>
      <p:ext uri="{BB962C8B-B14F-4D97-AF65-F5344CB8AC3E}">
        <p14:creationId xmlns:p14="http://schemas.microsoft.com/office/powerpoint/2010/main" val="354428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455771254"/>
              </p:ext>
            </p:extLst>
          </p:nvPr>
        </p:nvGraphicFramePr>
        <p:xfrm>
          <a:off x="1559272" y="2489980"/>
          <a:ext cx="6488406" cy="2204494"/>
        </p:xfrm>
        <a:graphic>
          <a:graphicData uri="http://schemas.openxmlformats.org/presentationml/2006/ole">
            <mc:AlternateContent xmlns:mc="http://schemas.openxmlformats.org/markup-compatibility/2006">
              <mc:Choice xmlns:v="urn:schemas-microsoft-com:vml" Requires="v">
                <p:oleObj spid="_x0000_s21531" name="Equation" r:id="rId3" imgW="3937000" imgH="1346200" progId="Equation.DSMT4">
                  <p:embed/>
                </p:oleObj>
              </mc:Choice>
              <mc:Fallback>
                <p:oleObj name="Equation" r:id="rId3" imgW="3937000" imgH="1346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272" y="2489980"/>
                        <a:ext cx="6488406" cy="220449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矩形 4"/>
              <p:cNvSpPr/>
              <p:nvPr/>
            </p:nvSpPr>
            <p:spPr>
              <a:xfrm>
                <a:off x="1559272" y="1328636"/>
                <a:ext cx="6790610" cy="954107"/>
              </a:xfrm>
              <a:prstGeom prst="rect">
                <a:avLst/>
              </a:prstGeom>
            </p:spPr>
            <p:txBody>
              <a:bodyPr wrap="square">
                <a:spAutoFit/>
              </a:bodyPr>
              <a:lstStyle/>
              <a:p>
                <a:r>
                  <a:rPr lang="zh-CN" altLang="zh-CN" sz="1600" dirty="0">
                    <a:latin typeface="宋体" panose="02010600030101010101" pitchFamily="2" charset="-122"/>
                    <a:ea typeface="宋体" panose="02010600030101010101" pitchFamily="2" charset="-122"/>
                    <a:cs typeface="Times New Roman" panose="02020603050405020304" pitchFamily="18" charset="0"/>
                  </a:rPr>
                  <a:t>具体详细的交叉余弦相似度计算方法如下，设经过层析分析法得出权值为</a:t>
                </a:r>
                <a14:m>
                  <m:oMath xmlns:m="http://schemas.openxmlformats.org/officeDocument/2006/math">
                    <m:r>
                      <a:rPr lang="zh-CN" altLang="en-US" sz="1600" i="1">
                        <a:latin typeface="Cambria Math" panose="02040503050406030204" pitchFamily="18" charset="0"/>
                      </a:rPr>
                      <m:t>𝑤</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0">
                            <a:latin typeface="Cambria Math" panose="02040503050406030204" pitchFamily="18" charset="0"/>
                          </a:rPr>
                          <m:t>1</m:t>
                        </m:r>
                      </m:sub>
                    </m:sSub>
                  </m:oMath>
                </a14:m>
                <a:r>
                  <a:rPr lang="en-US" altLang="zh-CN" sz="1600" dirty="0" smtClean="0">
                    <a:latin typeface="宋体" panose="02010600030101010101" pitchFamily="2" charset="-122"/>
                    <a:ea typeface="宋体" panose="02010600030101010101" pitchFamily="2" charset="-122"/>
                  </a:rPr>
                  <a:t>=0.7</a:t>
                </a:r>
                <a:r>
                  <a:rPr lang="zh-CN" altLang="en-US" sz="1600" dirty="0" smtClean="0">
                    <a:latin typeface="宋体" panose="02010600030101010101" pitchFamily="2" charset="-122"/>
                    <a:ea typeface="宋体" panose="02010600030101010101" pitchFamily="2" charset="-122"/>
                  </a:rPr>
                  <a:t>，</a:t>
                </a:r>
                <a14:m>
                  <m:oMath xmlns:m="http://schemas.openxmlformats.org/officeDocument/2006/math">
                    <m:r>
                      <a:rPr lang="zh-CN" altLang="en-US" sz="1600" i="1">
                        <a:latin typeface="Cambria Math" panose="02040503050406030204" pitchFamily="18" charset="0"/>
                      </a:rPr>
                      <m:t>𝑤</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a:latin typeface="Cambria Math" panose="02040503050406030204" pitchFamily="18" charset="0"/>
                          </a:rPr>
                          <m:t>2</m:t>
                        </m:r>
                      </m:sub>
                    </m:sSub>
                  </m:oMath>
                </a14:m>
                <a:r>
                  <a:rPr lang="en-US" altLang="zh-CN" sz="1600" dirty="0" smtClean="0">
                    <a:latin typeface="宋体" panose="02010600030101010101" pitchFamily="2" charset="-122"/>
                    <a:ea typeface="宋体" panose="02010600030101010101" pitchFamily="2" charset="-122"/>
                  </a:rPr>
                  <a:t>=0.3</a:t>
                </a:r>
                <a:r>
                  <a:rPr lang="zh-CN" altLang="en-US" sz="1600" dirty="0" smtClean="0">
                    <a:latin typeface="宋体" panose="02010600030101010101" pitchFamily="2" charset="-122"/>
                    <a:ea typeface="宋体" panose="02010600030101010101" pitchFamily="2" charset="-122"/>
                  </a:rPr>
                  <a:t>，则</a:t>
                </a:r>
                <a:endParaRPr lang="zh-CN" altLang="en-US" sz="1600" dirty="0">
                  <a:latin typeface="宋体" panose="02010600030101010101" pitchFamily="2" charset="-122"/>
                  <a:ea typeface="宋体" panose="02010600030101010101" pitchFamily="2" charset="-122"/>
                </a:endParaRPr>
              </a:p>
              <a:p>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559272" y="1328636"/>
                <a:ext cx="6790610" cy="954107"/>
              </a:xfrm>
              <a:prstGeom prst="rect">
                <a:avLst/>
              </a:prstGeom>
              <a:blipFill rotWithShape="0">
                <a:blip r:embed="rId5"/>
                <a:stretch>
                  <a:fillRect l="-539" t="-1923"/>
                </a:stretch>
              </a:blipFill>
            </p:spPr>
            <p:txBody>
              <a:bodyPr/>
              <a:lstStyle/>
              <a:p>
                <a:r>
                  <a:rPr lang="zh-CN" altLang="en-US">
                    <a:noFill/>
                  </a:rPr>
                  <a:t> </a:t>
                </a:r>
              </a:p>
            </p:txBody>
          </p:sp>
        </mc:Fallback>
      </mc:AlternateContent>
      <p:sp>
        <p:nvSpPr>
          <p:cNvPr id="6" name="标题 1"/>
          <p:cNvSpPr>
            <a:spLocks noGrp="1"/>
          </p:cNvSpPr>
          <p:nvPr>
            <p:ph type="title"/>
          </p:nvPr>
        </p:nvSpPr>
        <p:spPr>
          <a:xfrm>
            <a:off x="1022573" y="252784"/>
            <a:ext cx="3698896" cy="482670"/>
          </a:xfrm>
        </p:spPr>
        <p:txBody>
          <a:bodyPr/>
          <a:lstStyle/>
          <a:p>
            <a:r>
              <a:rPr lang="zh-CN" altLang="zh-CN" dirty="0"/>
              <a:t>融合文本语义和情感分析</a:t>
            </a:r>
            <a:endParaRPr lang="zh-CN" altLang="en-US" dirty="0"/>
          </a:p>
        </p:txBody>
      </p:sp>
    </p:spTree>
    <p:extLst>
      <p:ext uri="{BB962C8B-B14F-4D97-AF65-F5344CB8AC3E}">
        <p14:creationId xmlns:p14="http://schemas.microsoft.com/office/powerpoint/2010/main" val="10112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数据集和实验</a:t>
            </a:r>
            <a:endParaRPr lang="zh-CN" altLang="en-US" dirty="0"/>
          </a:p>
        </p:txBody>
      </p:sp>
      <p:sp>
        <p:nvSpPr>
          <p:cNvPr id="3" name="矩形 2"/>
          <p:cNvSpPr/>
          <p:nvPr/>
        </p:nvSpPr>
        <p:spPr>
          <a:xfrm>
            <a:off x="1022573" y="1021808"/>
            <a:ext cx="9220884" cy="1286250"/>
          </a:xfrm>
          <a:prstGeom prst="rect">
            <a:avLst/>
          </a:prstGeom>
        </p:spPr>
        <p:txBody>
          <a:bodyPr wrap="square">
            <a:spAutoFit/>
          </a:bodyPr>
          <a:lstStyle/>
          <a:p>
            <a:pPr>
              <a:lnSpc>
                <a:spcPct val="150000"/>
              </a:lnSpc>
            </a:pPr>
            <a:r>
              <a:rPr lang="zh-CN" altLang="zh-CN" dirty="0">
                <a:latin typeface="Times New Roman" panose="02020603050405020304" pitchFamily="18" charset="0"/>
                <a:ea typeface="宋体" panose="02010600030101010101" pitchFamily="2" charset="-122"/>
                <a:cs typeface="宋体" panose="02010600030101010101" pitchFamily="2" charset="-122"/>
              </a:rPr>
              <a:t>采集从</a:t>
            </a:r>
            <a:r>
              <a:rPr lang="en-US" altLang="zh-CN" dirty="0">
                <a:latin typeface="Times New Roman" panose="02020603050405020304" pitchFamily="18" charset="0"/>
                <a:ea typeface="宋体" panose="02010600030101010101" pitchFamily="2" charset="-122"/>
                <a:cs typeface="宋体" panose="02010600030101010101" pitchFamily="2" charset="-122"/>
              </a:rPr>
              <a:t>2015</a:t>
            </a:r>
            <a:r>
              <a:rPr lang="zh-CN" altLang="zh-CN" dirty="0">
                <a:latin typeface="Times New Roman" panose="02020603050405020304" pitchFamily="18" charset="0"/>
                <a:ea typeface="宋体" panose="02010600030101010101" pitchFamily="2" charset="-122"/>
                <a:cs typeface="宋体" panose="02010600030101010101" pitchFamily="2" charset="-122"/>
              </a:rPr>
              <a:t>年</a:t>
            </a:r>
            <a:r>
              <a:rPr lang="en-US" altLang="zh-CN" dirty="0">
                <a:latin typeface="Times New Roman" panose="02020603050405020304" pitchFamily="18" charset="0"/>
                <a:ea typeface="宋体" panose="02010600030101010101" pitchFamily="2" charset="-122"/>
                <a:cs typeface="宋体" panose="02010600030101010101" pitchFamily="2" charset="-122"/>
              </a:rPr>
              <a:t>2</a:t>
            </a:r>
            <a:r>
              <a:rPr lang="zh-CN" altLang="zh-CN" dirty="0">
                <a:latin typeface="Times New Roman" panose="02020603050405020304" pitchFamily="18" charset="0"/>
                <a:ea typeface="宋体" panose="02010600030101010101" pitchFamily="2" charset="-122"/>
                <a:cs typeface="宋体" panose="02010600030101010101" pitchFamily="2" charset="-122"/>
              </a:rPr>
              <a:t>月</a:t>
            </a:r>
            <a:r>
              <a:rPr lang="en-US" altLang="zh-CN" dirty="0">
                <a:latin typeface="Times New Roman" panose="02020603050405020304" pitchFamily="18" charset="0"/>
                <a:ea typeface="宋体" panose="02010600030101010101" pitchFamily="2" charset="-122"/>
                <a:cs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宋体" panose="02010600030101010101" pitchFamily="2" charset="-122"/>
              </a:rPr>
              <a:t>日至</a:t>
            </a:r>
            <a:r>
              <a:rPr lang="en-US" altLang="zh-CN" dirty="0">
                <a:latin typeface="Times New Roman" panose="02020603050405020304" pitchFamily="18" charset="0"/>
                <a:ea typeface="宋体" panose="02010600030101010101" pitchFamily="2" charset="-122"/>
                <a:cs typeface="宋体" panose="02010600030101010101" pitchFamily="2" charset="-122"/>
              </a:rPr>
              <a:t>2016</a:t>
            </a:r>
            <a:r>
              <a:rPr lang="zh-CN" altLang="zh-CN" dirty="0">
                <a:latin typeface="Times New Roman" panose="02020603050405020304" pitchFamily="18" charset="0"/>
                <a:ea typeface="宋体" panose="02010600030101010101" pitchFamily="2" charset="-122"/>
                <a:cs typeface="宋体" panose="02010600030101010101" pitchFamily="2" charset="-122"/>
              </a:rPr>
              <a:t>年</a:t>
            </a:r>
            <a:r>
              <a:rPr lang="en-US" altLang="zh-CN" dirty="0">
                <a:latin typeface="Times New Roman" panose="02020603050405020304" pitchFamily="18" charset="0"/>
                <a:ea typeface="宋体" panose="02010600030101010101" pitchFamily="2" charset="-122"/>
                <a:cs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宋体" panose="02010600030101010101" pitchFamily="2" charset="-122"/>
              </a:rPr>
              <a:t>月</a:t>
            </a:r>
            <a:r>
              <a:rPr lang="en-US" altLang="zh-CN" dirty="0">
                <a:latin typeface="Times New Roman" panose="02020603050405020304" pitchFamily="18" charset="0"/>
                <a:ea typeface="宋体" panose="02010600030101010101" pitchFamily="2" charset="-122"/>
                <a:cs typeface="宋体" panose="02010600030101010101" pitchFamily="2" charset="-122"/>
              </a:rPr>
              <a:t>3</a:t>
            </a:r>
            <a:r>
              <a:rPr lang="zh-CN" altLang="zh-CN" dirty="0">
                <a:latin typeface="Times New Roman" panose="02020603050405020304" pitchFamily="18" charset="0"/>
                <a:ea typeface="宋体" panose="02010600030101010101" pitchFamily="2" charset="-122"/>
                <a:cs typeface="宋体" panose="02010600030101010101" pitchFamily="2" charset="-122"/>
              </a:rPr>
              <a:t>日之间的微博数据，以周鸿祎为头结点，分别爬取</a:t>
            </a:r>
            <a:r>
              <a:rPr lang="en-US" altLang="zh-CN" dirty="0">
                <a:latin typeface="Times New Roman" panose="02020603050405020304" pitchFamily="18" charset="0"/>
                <a:ea typeface="宋体" panose="02010600030101010101" pitchFamily="2" charset="-122"/>
                <a:cs typeface="宋体" panose="02010600030101010101" pitchFamily="2" charset="-122"/>
              </a:rPr>
              <a:t>3</a:t>
            </a:r>
            <a:r>
              <a:rPr lang="zh-CN" altLang="zh-CN" dirty="0">
                <a:latin typeface="Times New Roman" panose="02020603050405020304" pitchFamily="18" charset="0"/>
                <a:ea typeface="宋体" panose="02010600030101010101" pitchFamily="2" charset="-122"/>
                <a:cs typeface="宋体" panose="02010600030101010101" pitchFamily="2" charset="-122"/>
              </a:rPr>
              <a:t>度节点的信息，即周鸿祎的朋友的朋友的朋友，其中爬取到的信息</a:t>
            </a:r>
            <a:r>
              <a:rPr lang="zh-CN"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包含</a:t>
            </a:r>
            <a:r>
              <a:rPr lang="en-US"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15086</a:t>
            </a:r>
            <a:r>
              <a:rPr lang="zh-CN"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个用户，</a:t>
            </a:r>
            <a:r>
              <a:rPr lang="en-US"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2966116</a:t>
            </a:r>
            <a:r>
              <a:rPr lang="zh-CN"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条微博信息和</a:t>
            </a:r>
            <a:r>
              <a:rPr lang="en-US"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1986600</a:t>
            </a:r>
            <a:r>
              <a:rPr lang="zh-CN"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条关系数据</a:t>
            </a:r>
            <a:r>
              <a:rPr lang="zh-CN" altLang="zh-CN" dirty="0">
                <a:latin typeface="Times New Roman" panose="02020603050405020304" pitchFamily="18" charset="0"/>
                <a:ea typeface="宋体" panose="02010600030101010101" pitchFamily="2" charset="-122"/>
                <a:cs typeface="宋体" panose="02010600030101010101" pitchFamily="2" charset="-122"/>
              </a:rPr>
              <a:t>。</a:t>
            </a:r>
            <a:endParaRPr lang="zh-CN" altLang="en-US" dirty="0"/>
          </a:p>
        </p:txBody>
      </p:sp>
      <p:pic>
        <p:nvPicPr>
          <p:cNvPr id="22530" name="图片 6"/>
          <p:cNvPicPr>
            <a:picLocks noChangeAspect="1" noChangeArrowheads="1"/>
          </p:cNvPicPr>
          <p:nvPr/>
        </p:nvPicPr>
        <p:blipFill>
          <a:blip r:embed="rId2">
            <a:extLst>
              <a:ext uri="{28A0092B-C50C-407E-A947-70E740481C1C}">
                <a14:useLocalDpi xmlns:a14="http://schemas.microsoft.com/office/drawing/2010/main" val="0"/>
              </a:ext>
            </a:extLst>
          </a:blip>
          <a:srcRect l="946" r="5679" b="793"/>
          <a:stretch>
            <a:fillRect/>
          </a:stretch>
        </p:blipFill>
        <p:spPr bwMode="auto">
          <a:xfrm>
            <a:off x="1586191" y="2765107"/>
            <a:ext cx="3606800" cy="3051908"/>
          </a:xfrm>
          <a:prstGeom prst="rect">
            <a:avLst/>
          </a:prstGeom>
          <a:noFill/>
          <a:extLst>
            <a:ext uri="{909E8E84-426E-40DD-AFC4-6F175D3DCCD1}">
              <a14:hiddenFill xmlns:a14="http://schemas.microsoft.com/office/drawing/2010/main">
                <a:solidFill>
                  <a:srgbClr val="FFFFFF"/>
                </a:solidFill>
              </a14:hiddenFill>
            </a:ext>
          </a:extLst>
        </p:spPr>
      </p:pic>
      <p:pic>
        <p:nvPicPr>
          <p:cNvPr id="22529" name="图片 13"/>
          <p:cNvPicPr>
            <a:picLocks noChangeAspect="1" noChangeArrowheads="1"/>
          </p:cNvPicPr>
          <p:nvPr/>
        </p:nvPicPr>
        <p:blipFill>
          <a:blip r:embed="rId3">
            <a:extLst>
              <a:ext uri="{28A0092B-C50C-407E-A947-70E740481C1C}">
                <a14:useLocalDpi xmlns:a14="http://schemas.microsoft.com/office/drawing/2010/main" val="0"/>
              </a:ext>
            </a:extLst>
          </a:blip>
          <a:srcRect r="5678" b="1587"/>
          <a:stretch>
            <a:fillRect/>
          </a:stretch>
        </p:blipFill>
        <p:spPr bwMode="auto">
          <a:xfrm>
            <a:off x="5928487" y="2765107"/>
            <a:ext cx="3672859" cy="305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2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p:nvPr/>
        </p:nvPicPr>
        <p:blipFill rotWithShape="1">
          <a:blip r:embed="rId2">
            <a:extLst>
              <a:ext uri="{28A0092B-C50C-407E-A947-70E740481C1C}">
                <a14:useLocalDpi xmlns:a14="http://schemas.microsoft.com/office/drawing/2010/main" val="0"/>
              </a:ext>
            </a:extLst>
          </a:blip>
          <a:srcRect l="4227" t="4959" r="7727" b="1360"/>
          <a:stretch/>
        </p:blipFill>
        <p:spPr bwMode="auto">
          <a:xfrm>
            <a:off x="878095" y="2689919"/>
            <a:ext cx="3250872" cy="2066452"/>
          </a:xfrm>
          <a:prstGeom prst="rect">
            <a:avLst/>
          </a:prstGeom>
          <a:noFill/>
          <a:ln>
            <a:noFill/>
          </a:ln>
          <a:extLst>
            <a:ext uri="{53640926-AAD7-44D8-BBD7-CCE9431645EC}">
              <a14:shadowObscured xmlns:a14="http://schemas.microsoft.com/office/drawing/2010/main"/>
            </a:ext>
          </a:extLst>
        </p:spPr>
      </p:pic>
      <p:pic>
        <p:nvPicPr>
          <p:cNvPr id="4" name="图片 3"/>
          <p:cNvPicPr/>
          <p:nvPr/>
        </p:nvPicPr>
        <p:blipFill rotWithShape="1">
          <a:blip r:embed="rId3">
            <a:extLst>
              <a:ext uri="{28A0092B-C50C-407E-A947-70E740481C1C}">
                <a14:useLocalDpi xmlns:a14="http://schemas.microsoft.com/office/drawing/2010/main" val="0"/>
              </a:ext>
            </a:extLst>
          </a:blip>
          <a:srcRect l="4227" t="4523" r="7727" b="1649"/>
          <a:stretch/>
        </p:blipFill>
        <p:spPr bwMode="auto">
          <a:xfrm>
            <a:off x="4497341" y="2644010"/>
            <a:ext cx="3127131" cy="2078272"/>
          </a:xfrm>
          <a:prstGeom prst="rect">
            <a:avLst/>
          </a:prstGeom>
          <a:noFill/>
          <a:ln>
            <a:noFill/>
          </a:ln>
          <a:extLst>
            <a:ext uri="{53640926-AAD7-44D8-BBD7-CCE9431645EC}">
              <a14:shadowObscured xmlns:a14="http://schemas.microsoft.com/office/drawing/2010/main"/>
            </a:ext>
          </a:extLst>
        </p:spPr>
      </p:pic>
      <p:sp>
        <p:nvSpPr>
          <p:cNvPr id="5" name="矩形 4"/>
          <p:cNvSpPr/>
          <p:nvPr/>
        </p:nvSpPr>
        <p:spPr>
          <a:xfrm>
            <a:off x="713029" y="4756371"/>
            <a:ext cx="3581003" cy="369332"/>
          </a:xfrm>
          <a:prstGeom prst="rect">
            <a:avLst/>
          </a:prstGeom>
        </p:spPr>
        <p:txBody>
          <a:bodyPr wrap="squar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4.3 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ESEM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ACR-FoF</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算法的准确度对比图</a:t>
            </a:r>
            <a:endParaRPr lang="zh-CN" altLang="zh-CN" sz="12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6" name="矩形 5"/>
          <p:cNvSpPr/>
          <p:nvPr/>
        </p:nvSpPr>
        <p:spPr>
          <a:xfrm>
            <a:off x="4390577" y="4756867"/>
            <a:ext cx="3602269" cy="334259"/>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4.4 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ESEM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ACR-FoF</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算法的召回率对比图</a:t>
            </a:r>
            <a:endParaRPr lang="zh-CN" altLang="zh-CN" sz="16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8" name="矩形 7"/>
          <p:cNvSpPr/>
          <p:nvPr/>
        </p:nvSpPr>
        <p:spPr>
          <a:xfrm>
            <a:off x="1453334" y="1138533"/>
            <a:ext cx="8932611" cy="1142620"/>
          </a:xfrm>
          <a:prstGeom prst="rect">
            <a:avLst/>
          </a:prstGeom>
        </p:spPr>
        <p:txBody>
          <a:bodyPr wrap="square">
            <a:spAutoFit/>
          </a:bodyPr>
          <a:lstStyle/>
          <a:p>
            <a:pPr indent="457200">
              <a:lnSpc>
                <a:spcPct val="150000"/>
              </a:lnSpc>
            </a:pPr>
            <a:r>
              <a:rPr lang="zh-CN" altLang="zh-CN" sz="1600" dirty="0" smtClean="0">
                <a:latin typeface="宋体" panose="02010600030101010101" pitchFamily="2" charset="-122"/>
                <a:ea typeface="宋体" panose="02010600030101010101" pitchFamily="2" charset="-122"/>
                <a:cs typeface="宋体" panose="02010600030101010101" pitchFamily="2" charset="-122"/>
              </a:rPr>
              <a:t>本章</a:t>
            </a:r>
            <a:r>
              <a:rPr lang="zh-CN" altLang="zh-CN" sz="1600" dirty="0">
                <a:latin typeface="宋体" panose="02010600030101010101" pitchFamily="2" charset="-122"/>
                <a:ea typeface="宋体" panose="02010600030101010101" pitchFamily="2" charset="-122"/>
                <a:cs typeface="宋体" panose="02010600030101010101" pitchFamily="2" charset="-122"/>
              </a:rPr>
              <a:t>所采用的算法思想和第三章不同，本章没有采用二阶段方式进行推荐，而是采用融合后的计算方式来进行好友推荐</a:t>
            </a:r>
            <a:r>
              <a:rPr lang="zh-CN" altLang="zh-CN" sz="1600" dirty="0" smtClean="0">
                <a:latin typeface="宋体" panose="02010600030101010101" pitchFamily="2" charset="-122"/>
                <a:ea typeface="宋体" panose="02010600030101010101" pitchFamily="2" charset="-122"/>
                <a:cs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sz="1600" dirty="0" smtClean="0">
                <a:latin typeface="宋体" panose="02010600030101010101" pitchFamily="2" charset="-122"/>
                <a:ea typeface="宋体" panose="02010600030101010101" pitchFamily="2" charset="-122"/>
              </a:rPr>
              <a:t>将本文提出的</a:t>
            </a:r>
            <a:r>
              <a:rPr lang="en-US" altLang="zh-CN" sz="1600" dirty="0" err="1" smtClean="0">
                <a:latin typeface="宋体" panose="02010600030101010101" pitchFamily="2" charset="-122"/>
                <a:ea typeface="宋体" panose="02010600030101010101" pitchFamily="2" charset="-122"/>
              </a:rPr>
              <a:t>ESEM</a:t>
            </a:r>
            <a:r>
              <a:rPr lang="zh-CN" altLang="en-US" sz="1600" dirty="0" smtClean="0">
                <a:latin typeface="宋体" panose="02010600030101010101" pitchFamily="2" charset="-122"/>
                <a:ea typeface="宋体" panose="02010600030101010101" pitchFamily="2" charset="-122"/>
              </a:rPr>
              <a:t>模型、</a:t>
            </a:r>
            <a:r>
              <a:rPr lang="en-US" altLang="zh-CN" sz="1600" dirty="0" smtClean="0">
                <a:latin typeface="宋体" panose="02010600030101010101" pitchFamily="2" charset="-122"/>
                <a:ea typeface="宋体" panose="02010600030101010101" pitchFamily="2" charset="-122"/>
              </a:rPr>
              <a:t>SEM</a:t>
            </a:r>
            <a:r>
              <a:rPr lang="zh-CN" altLang="en-US" sz="1600" dirty="0" smtClean="0">
                <a:latin typeface="宋体" panose="02010600030101010101" pitchFamily="2" charset="-122"/>
                <a:ea typeface="宋体" panose="02010600030101010101" pitchFamily="2" charset="-122"/>
              </a:rPr>
              <a:t>模型和文献</a:t>
            </a:r>
            <a:r>
              <a:rPr lang="en-US" altLang="zh-CN" sz="1600" dirty="0" smtClean="0">
                <a:latin typeface="宋体" panose="02010600030101010101" pitchFamily="2" charset="-122"/>
                <a:ea typeface="宋体" panose="02010600030101010101" pitchFamily="2" charset="-122"/>
              </a:rPr>
              <a:t>[49]</a:t>
            </a:r>
            <a:r>
              <a:rPr lang="zh-CN" altLang="en-US" sz="1600" dirty="0" smtClean="0">
                <a:latin typeface="宋体" panose="02010600030101010101" pitchFamily="2" charset="-122"/>
                <a:ea typeface="宋体" panose="02010600030101010101" pitchFamily="2" charset="-122"/>
              </a:rPr>
              <a:t>中的</a:t>
            </a:r>
            <a:r>
              <a:rPr lang="en-US" altLang="zh-CN" sz="1600" dirty="0" err="1" smtClean="0">
                <a:latin typeface="宋体" panose="02010600030101010101" pitchFamily="2" charset="-122"/>
                <a:ea typeface="宋体" panose="02010600030101010101" pitchFamily="2" charset="-122"/>
              </a:rPr>
              <a:t>ACR-FoF</a:t>
            </a:r>
            <a:r>
              <a:rPr lang="zh-CN" altLang="en-US" sz="1600" dirty="0" smtClean="0">
                <a:latin typeface="宋体" panose="02010600030101010101" pitchFamily="2" charset="-122"/>
                <a:ea typeface="宋体" panose="02010600030101010101" pitchFamily="2" charset="-122"/>
              </a:rPr>
              <a:t>算法进行对比。</a:t>
            </a:r>
            <a:endParaRPr lang="zh-CN" altLang="en-US" sz="1600" dirty="0">
              <a:latin typeface="宋体" panose="02010600030101010101" pitchFamily="2" charset="-122"/>
              <a:ea typeface="宋体" panose="02010600030101010101" pitchFamily="2" charset="-122"/>
            </a:endParaRPr>
          </a:p>
        </p:txBody>
      </p:sp>
      <p:sp>
        <p:nvSpPr>
          <p:cNvPr id="9" name="矩形 8"/>
          <p:cNvSpPr/>
          <p:nvPr/>
        </p:nvSpPr>
        <p:spPr>
          <a:xfrm>
            <a:off x="1453335" y="5504360"/>
            <a:ext cx="9295374" cy="738664"/>
          </a:xfrm>
          <a:prstGeom prst="rect">
            <a:avLst/>
          </a:prstGeom>
        </p:spPr>
        <p:txBody>
          <a:bodyPr wrap="square">
            <a:spAutoFit/>
          </a:bodyPr>
          <a:lstStyle/>
          <a:p>
            <a:pPr lvl="0" algn="just">
              <a:lnSpc>
                <a:spcPct val="150000"/>
              </a:lnSpc>
              <a:spcAft>
                <a:spcPts val="0"/>
              </a:spcAft>
              <a:buSzPts val="1050"/>
              <a:tabLst>
                <a:tab pos="266700" algn="l"/>
              </a:tabLst>
            </a:pPr>
            <a:r>
              <a:rPr lang="en-US" altLang="zh-CN" sz="14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[49] Yu </a:t>
            </a:r>
            <a:r>
              <a:rPr lang="en-US" altLang="zh-CN" sz="14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Zhi</a:t>
            </a:r>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Wang Can, Bu </a:t>
            </a:r>
            <a:r>
              <a:rPr lang="en-US" altLang="zh-CN" sz="14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Jiajun</a:t>
            </a:r>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et al. Friend recommendation with content spread enhancement in social networks[J]. Information Sciences, 2015, 309: 102–118</a:t>
            </a:r>
            <a:r>
              <a:rPr lang="en-US" altLang="zh-CN" sz="14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pic>
        <p:nvPicPr>
          <p:cNvPr id="10" name="图片 9"/>
          <p:cNvPicPr/>
          <p:nvPr/>
        </p:nvPicPr>
        <p:blipFill rotWithShape="1">
          <a:blip r:embed="rId4">
            <a:extLst>
              <a:ext uri="{28A0092B-C50C-407E-A947-70E740481C1C}">
                <a14:useLocalDpi xmlns:a14="http://schemas.microsoft.com/office/drawing/2010/main" val="0"/>
              </a:ext>
            </a:extLst>
          </a:blip>
          <a:srcRect l="1958" t="4845" r="7727" b="2044"/>
          <a:stretch/>
        </p:blipFill>
        <p:spPr bwMode="auto">
          <a:xfrm>
            <a:off x="7992846" y="2689919"/>
            <a:ext cx="3216024" cy="2032363"/>
          </a:xfrm>
          <a:prstGeom prst="rect">
            <a:avLst/>
          </a:prstGeom>
          <a:noFill/>
          <a:ln>
            <a:noFill/>
          </a:ln>
          <a:extLst>
            <a:ext uri="{53640926-AAD7-44D8-BBD7-CCE9431645EC}">
              <a14:shadowObscured xmlns:a14="http://schemas.microsoft.com/office/drawing/2010/main"/>
            </a:ext>
          </a:extLst>
        </p:spPr>
      </p:pic>
      <p:sp>
        <p:nvSpPr>
          <p:cNvPr id="11" name="矩形 10"/>
          <p:cNvSpPr/>
          <p:nvPr/>
        </p:nvSpPr>
        <p:spPr>
          <a:xfrm>
            <a:off x="7992846" y="4773907"/>
            <a:ext cx="3945311" cy="334259"/>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4.5 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ESEM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ACR-FoF</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算法的</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F-measure</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值对比图</a:t>
            </a:r>
            <a:endParaRPr lang="zh-CN" altLang="zh-CN" sz="1600" dirty="0">
              <a:effectLst/>
              <a:latin typeface="Times New Roman" panose="020206030504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40559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81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37284" y="914395"/>
            <a:ext cx="6071190" cy="712383"/>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smtClean="0"/>
              <a:t>系统设计</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4004956343"/>
              </p:ext>
            </p:extLst>
          </p:nvPr>
        </p:nvGraphicFramePr>
        <p:xfrm>
          <a:off x="1188165" y="1021263"/>
          <a:ext cx="5769429" cy="5333086"/>
        </p:xfrm>
        <a:graphic>
          <a:graphicData uri="http://schemas.openxmlformats.org/presentationml/2006/ole">
            <mc:AlternateContent xmlns:mc="http://schemas.openxmlformats.org/markup-compatibility/2006">
              <mc:Choice xmlns:v="urn:schemas-microsoft-com:vml" Requires="v">
                <p:oleObj spid="_x0000_s1158" name="Visio" r:id="rId4" imgW="4524353" imgH="4190841" progId="Visio.Drawing.15">
                  <p:embed/>
                </p:oleObj>
              </mc:Choice>
              <mc:Fallback>
                <p:oleObj name="Visio" r:id="rId4" imgW="4524353" imgH="4190841" progId="Visio.Drawing.15">
                  <p:embed/>
                  <p:pic>
                    <p:nvPicPr>
                      <p:cNvPr id="0" name="Object 1"/>
                      <p:cNvPicPr>
                        <a:picLocks noChangeAspect="1" noChangeArrowheads="1"/>
                      </p:cNvPicPr>
                      <p:nvPr/>
                    </p:nvPicPr>
                    <p:blipFill>
                      <a:blip r:embed="rId5"/>
                      <a:srcRect/>
                      <a:stretch>
                        <a:fillRect/>
                      </a:stretch>
                    </p:blipFill>
                    <p:spPr bwMode="auto">
                      <a:xfrm>
                        <a:off x="1188165" y="1021263"/>
                        <a:ext cx="5769429" cy="5333086"/>
                      </a:xfrm>
                      <a:prstGeom prst="rect">
                        <a:avLst/>
                      </a:prstGeom>
                      <a:noFill/>
                    </p:spPr>
                  </p:pic>
                </p:oleObj>
              </mc:Fallback>
            </mc:AlternateContent>
          </a:graphicData>
        </a:graphic>
      </p:graphicFrame>
      <p:cxnSp>
        <p:nvCxnSpPr>
          <p:cNvPr id="7" name="直接箭头连接符 6"/>
          <p:cNvCxnSpPr>
            <a:stCxn id="2" idx="3"/>
          </p:cNvCxnSpPr>
          <p:nvPr/>
        </p:nvCxnSpPr>
        <p:spPr>
          <a:xfrm flipV="1">
            <a:off x="7108474" y="1270586"/>
            <a:ext cx="16208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880207" y="1085920"/>
            <a:ext cx="1107996" cy="369332"/>
          </a:xfrm>
          <a:prstGeom prst="rect">
            <a:avLst/>
          </a:prstGeom>
          <a:noFill/>
        </p:spPr>
        <p:txBody>
          <a:bodyPr wrap="none" rtlCol="0">
            <a:spAutoFit/>
          </a:bodyPr>
          <a:lstStyle/>
          <a:p>
            <a:r>
              <a:rPr lang="zh-CN" altLang="en-US" dirty="0"/>
              <a:t>交互模块</a:t>
            </a:r>
          </a:p>
        </p:txBody>
      </p:sp>
      <p:sp>
        <p:nvSpPr>
          <p:cNvPr id="10" name="圆角矩形 9"/>
          <p:cNvSpPr/>
          <p:nvPr/>
        </p:nvSpPr>
        <p:spPr>
          <a:xfrm>
            <a:off x="3615067" y="2094609"/>
            <a:ext cx="3493407" cy="2998382"/>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V="1">
            <a:off x="7108473" y="3593799"/>
            <a:ext cx="16208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880207" y="3409133"/>
            <a:ext cx="1107996" cy="369332"/>
          </a:xfrm>
          <a:prstGeom prst="rect">
            <a:avLst/>
          </a:prstGeom>
          <a:noFill/>
        </p:spPr>
        <p:txBody>
          <a:bodyPr wrap="none" rtlCol="0">
            <a:spAutoFit/>
          </a:bodyPr>
          <a:lstStyle/>
          <a:p>
            <a:r>
              <a:rPr lang="zh-CN" altLang="en-US" dirty="0" smtClean="0"/>
              <a:t>推荐模块</a:t>
            </a:r>
            <a:endParaRPr lang="zh-CN" altLang="en-US" dirty="0"/>
          </a:p>
        </p:txBody>
      </p:sp>
      <p:sp>
        <p:nvSpPr>
          <p:cNvPr id="13" name="圆角矩形 12"/>
          <p:cNvSpPr/>
          <p:nvPr/>
        </p:nvSpPr>
        <p:spPr>
          <a:xfrm>
            <a:off x="1037283" y="5199707"/>
            <a:ext cx="6071190" cy="139247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V="1">
            <a:off x="7108473" y="5895943"/>
            <a:ext cx="16208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880205" y="5711277"/>
            <a:ext cx="1569660" cy="369332"/>
          </a:xfrm>
          <a:prstGeom prst="rect">
            <a:avLst/>
          </a:prstGeom>
          <a:noFill/>
        </p:spPr>
        <p:txBody>
          <a:bodyPr wrap="none" rtlCol="0">
            <a:spAutoFit/>
          </a:bodyPr>
          <a:lstStyle/>
          <a:p>
            <a:r>
              <a:rPr lang="zh-CN" altLang="en-US" dirty="0" smtClean="0"/>
              <a:t>数据存储模块</a:t>
            </a:r>
            <a:endParaRPr lang="zh-CN" altLang="en-US" dirty="0"/>
          </a:p>
        </p:txBody>
      </p:sp>
    </p:spTree>
    <p:extLst>
      <p:ext uri="{BB962C8B-B14F-4D97-AF65-F5344CB8AC3E}">
        <p14:creationId xmlns:p14="http://schemas.microsoft.com/office/powerpoint/2010/main" val="254083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P spid="10" grpId="0" animBg="1"/>
      <p:bldP spid="12" grpId="0"/>
      <p:bldP spid="13" grpId="0" animBg="1"/>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推荐算法流程图</a:t>
            </a:r>
            <a:endParaRPr lang="zh-CN" altLang="en-US" dirty="0"/>
          </a:p>
        </p:txBody>
      </p:sp>
      <p:pic>
        <p:nvPicPr>
          <p:cNvPr id="4" name="图片 3"/>
          <p:cNvPicPr>
            <a:picLocks noChangeAspect="1"/>
          </p:cNvPicPr>
          <p:nvPr/>
        </p:nvPicPr>
        <p:blipFill>
          <a:blip r:embed="rId2"/>
          <a:stretch>
            <a:fillRect/>
          </a:stretch>
        </p:blipFill>
        <p:spPr>
          <a:xfrm>
            <a:off x="1617387" y="1615118"/>
            <a:ext cx="8584889" cy="3827738"/>
          </a:xfrm>
          <a:prstGeom prst="rect">
            <a:avLst/>
          </a:prstGeom>
        </p:spPr>
      </p:pic>
    </p:spTree>
    <p:extLst>
      <p:ext uri="{BB962C8B-B14F-4D97-AF65-F5344CB8AC3E}">
        <p14:creationId xmlns:p14="http://schemas.microsoft.com/office/powerpoint/2010/main" val="216657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运行结果</a:t>
            </a:r>
            <a:endParaRPr lang="zh-CN" altLang="en-US" dirty="0"/>
          </a:p>
        </p:txBody>
      </p:sp>
      <p:pic>
        <p:nvPicPr>
          <p:cNvPr id="3" name="图片 2" descr="C:\Users\Administrator\Documents\Tencent Files\260754218\Image\C2C\E@FJJJXV(PT3O4WCVKI1[FY.png"/>
          <p:cNvPicPr/>
          <p:nvPr/>
        </p:nvPicPr>
        <p:blipFill>
          <a:blip r:embed="rId2">
            <a:extLst>
              <a:ext uri="{28A0092B-C50C-407E-A947-70E740481C1C}">
                <a14:useLocalDpi xmlns:a14="http://schemas.microsoft.com/office/drawing/2010/main" val="0"/>
              </a:ext>
            </a:extLst>
          </a:blip>
          <a:srcRect/>
          <a:stretch>
            <a:fillRect/>
          </a:stretch>
        </p:blipFill>
        <p:spPr bwMode="auto">
          <a:xfrm>
            <a:off x="521830" y="1696084"/>
            <a:ext cx="5360035" cy="4075430"/>
          </a:xfrm>
          <a:prstGeom prst="rect">
            <a:avLst/>
          </a:prstGeom>
          <a:noFill/>
          <a:ln>
            <a:noFill/>
          </a:ln>
        </p:spPr>
      </p:pic>
      <p:pic>
        <p:nvPicPr>
          <p:cNvPr id="4" name="图片 3" descr="C:\Users\Administrator\Documents\Tencent Files\260754218\Image\C2C\HLO~VY57FNUZFUBP`MT6ANJ.png"/>
          <p:cNvPicPr/>
          <p:nvPr/>
        </p:nvPicPr>
        <p:blipFill>
          <a:blip r:embed="rId3">
            <a:extLst>
              <a:ext uri="{28A0092B-C50C-407E-A947-70E740481C1C}">
                <a14:useLocalDpi xmlns:a14="http://schemas.microsoft.com/office/drawing/2010/main" val="0"/>
              </a:ext>
            </a:extLst>
          </a:blip>
          <a:srcRect/>
          <a:stretch>
            <a:fillRect/>
          </a:stretch>
        </p:blipFill>
        <p:spPr bwMode="auto">
          <a:xfrm>
            <a:off x="6310629" y="1696084"/>
            <a:ext cx="5361940" cy="4075431"/>
          </a:xfrm>
          <a:prstGeom prst="rect">
            <a:avLst/>
          </a:prstGeom>
          <a:noFill/>
          <a:ln>
            <a:noFill/>
          </a:ln>
        </p:spPr>
      </p:pic>
      <p:sp>
        <p:nvSpPr>
          <p:cNvPr id="5" name="文本框 4"/>
          <p:cNvSpPr txBox="1"/>
          <p:nvPr/>
        </p:nvSpPr>
        <p:spPr>
          <a:xfrm>
            <a:off x="1022573" y="1031103"/>
            <a:ext cx="6366830" cy="369332"/>
          </a:xfrm>
          <a:prstGeom prst="rect">
            <a:avLst/>
          </a:prstGeom>
          <a:noFill/>
        </p:spPr>
        <p:txBody>
          <a:bodyPr wrap="square" rtlCol="0">
            <a:spAutoFit/>
          </a:bodyPr>
          <a:lstStyle/>
          <a:p>
            <a:pPr>
              <a:spcBef>
                <a:spcPct val="0"/>
              </a:spcBef>
            </a:pPr>
            <a:r>
              <a:rPr lang="zh-CN" altLang="en-US" dirty="0" smtClean="0">
                <a:ea typeface="华文中宋" panose="02010600040101010101" pitchFamily="2" charset="-122"/>
              </a:rPr>
              <a:t>对同一用户在不同时间对好友进行推荐的结果显示如图所示</a:t>
            </a:r>
            <a:endParaRPr lang="zh-CN" altLang="en-US" dirty="0">
              <a:ea typeface="华文中宋" panose="02010600040101010101" pitchFamily="2" charset="-122"/>
            </a:endParaRPr>
          </a:p>
        </p:txBody>
      </p:sp>
    </p:spTree>
    <p:extLst>
      <p:ext uri="{BB962C8B-B14F-4D97-AF65-F5344CB8AC3E}">
        <p14:creationId xmlns:p14="http://schemas.microsoft.com/office/powerpoint/2010/main" val="303822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41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93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1322" y="268876"/>
            <a:ext cx="3404316" cy="443069"/>
          </a:xfrm>
        </p:spPr>
        <p:txBody>
          <a:bodyPr/>
          <a:lstStyle/>
          <a:p>
            <a:r>
              <a:rPr lang="zh-CN" altLang="en-US" dirty="0" smtClean="0"/>
              <a:t>论文总结</a:t>
            </a:r>
            <a:endParaRPr lang="zh-CN" altLang="en-US" dirty="0"/>
          </a:p>
        </p:txBody>
      </p:sp>
      <p:sp>
        <p:nvSpPr>
          <p:cNvPr id="24" name="矩形 23"/>
          <p:cNvSpPr/>
          <p:nvPr/>
        </p:nvSpPr>
        <p:spPr>
          <a:xfrm>
            <a:off x="893994" y="1663177"/>
            <a:ext cx="672164" cy="6721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25" name="矩形 24"/>
          <p:cNvSpPr/>
          <p:nvPr/>
        </p:nvSpPr>
        <p:spPr>
          <a:xfrm>
            <a:off x="893994" y="2741838"/>
            <a:ext cx="672164" cy="6721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26" name="矩形 25"/>
          <p:cNvSpPr/>
          <p:nvPr/>
        </p:nvSpPr>
        <p:spPr>
          <a:xfrm>
            <a:off x="893994" y="3820500"/>
            <a:ext cx="672164" cy="6721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27" name="文本框 26"/>
          <p:cNvSpPr txBox="1"/>
          <p:nvPr/>
        </p:nvSpPr>
        <p:spPr>
          <a:xfrm>
            <a:off x="1677713" y="1723839"/>
            <a:ext cx="4602112" cy="646331"/>
          </a:xfrm>
          <a:prstGeom prst="rect">
            <a:avLst/>
          </a:prstGeom>
          <a:noFill/>
        </p:spPr>
        <p:txBody>
          <a:bodyPr wrap="square" rtlCol="0">
            <a:spAutoFit/>
          </a:bodyPr>
          <a:lstStyle/>
          <a:p>
            <a:pPr>
              <a:spcBef>
                <a:spcPct val="0"/>
              </a:spcBef>
            </a:pPr>
            <a:r>
              <a:rPr lang="zh-CN" altLang="en-US" dirty="0">
                <a:ea typeface="华文中宋" panose="02010600040101010101" pitchFamily="2" charset="-122"/>
              </a:rPr>
              <a:t>针对用户的文本和情感程度词进行好友推荐，提出了</a:t>
            </a:r>
            <a:r>
              <a:rPr lang="en-US" altLang="zh-CN" dirty="0">
                <a:ea typeface="华文中宋" panose="02010600040101010101" pitchFamily="2" charset="-122"/>
              </a:rPr>
              <a:t>SEM</a:t>
            </a:r>
            <a:r>
              <a:rPr lang="zh-CN" altLang="en-US" dirty="0">
                <a:ea typeface="华文中宋" panose="02010600040101010101" pitchFamily="2" charset="-122"/>
              </a:rPr>
              <a:t>模型，进行好友推荐</a:t>
            </a:r>
          </a:p>
        </p:txBody>
      </p:sp>
      <p:sp>
        <p:nvSpPr>
          <p:cNvPr id="28" name="文本框 27"/>
          <p:cNvSpPr txBox="1"/>
          <p:nvPr/>
        </p:nvSpPr>
        <p:spPr>
          <a:xfrm>
            <a:off x="1677713" y="2720366"/>
            <a:ext cx="4602112" cy="646331"/>
          </a:xfrm>
          <a:prstGeom prst="rect">
            <a:avLst/>
          </a:prstGeom>
          <a:noFill/>
        </p:spPr>
        <p:txBody>
          <a:bodyPr wrap="square" rtlCol="0">
            <a:spAutoFit/>
          </a:bodyPr>
          <a:lstStyle/>
          <a:p>
            <a:pPr>
              <a:spcBef>
                <a:spcPct val="0"/>
              </a:spcBef>
            </a:pPr>
            <a:r>
              <a:rPr lang="zh-CN" altLang="en-US" dirty="0">
                <a:ea typeface="华文中宋" panose="02010600040101010101" pitchFamily="2" charset="-122"/>
              </a:rPr>
              <a:t>引入时间因素，采用文本交叉相似度算法和情感词典的方法进行好友推荐方法</a:t>
            </a:r>
          </a:p>
        </p:txBody>
      </p:sp>
      <p:sp>
        <p:nvSpPr>
          <p:cNvPr id="29" name="文本框 28"/>
          <p:cNvSpPr txBox="1"/>
          <p:nvPr/>
        </p:nvSpPr>
        <p:spPr>
          <a:xfrm>
            <a:off x="1677713" y="3820500"/>
            <a:ext cx="4602112" cy="923330"/>
          </a:xfrm>
          <a:prstGeom prst="rect">
            <a:avLst/>
          </a:prstGeom>
          <a:noFill/>
        </p:spPr>
        <p:txBody>
          <a:bodyPr wrap="square" rtlCol="0">
            <a:spAutoFit/>
          </a:bodyPr>
          <a:lstStyle/>
          <a:p>
            <a:pPr>
              <a:spcBef>
                <a:spcPct val="0"/>
              </a:spcBef>
            </a:pPr>
            <a:r>
              <a:rPr lang="zh-CN" altLang="en-US" dirty="0">
                <a:ea typeface="华文中宋" panose="02010600040101010101" pitchFamily="2" charset="-122"/>
              </a:rPr>
              <a:t>对用户的微博文本分析，设计</a:t>
            </a:r>
            <a:r>
              <a:rPr lang="zh-CN" altLang="en-US" dirty="0" smtClean="0">
                <a:ea typeface="华文中宋" panose="02010600040101010101" pitchFamily="2" charset="-122"/>
              </a:rPr>
              <a:t>了结合时间因素并融合</a:t>
            </a:r>
            <a:r>
              <a:rPr lang="zh-CN" altLang="en-US" dirty="0">
                <a:ea typeface="华文中宋" panose="02010600040101010101" pitchFamily="2" charset="-122"/>
              </a:rPr>
              <a:t>用户文本语义和情感分析的好友推荐系统</a:t>
            </a:r>
          </a:p>
        </p:txBody>
      </p:sp>
      <p:sp>
        <p:nvSpPr>
          <p:cNvPr id="39" name="任意多边形 38"/>
          <p:cNvSpPr/>
          <p:nvPr/>
        </p:nvSpPr>
        <p:spPr>
          <a:xfrm>
            <a:off x="8416764" y="2753602"/>
            <a:ext cx="1259243" cy="1259243"/>
          </a:xfrm>
          <a:custGeom>
            <a:avLst/>
            <a:gdLst>
              <a:gd name="connsiteX0" fmla="*/ 0 w 1259243"/>
              <a:gd name="connsiteY0" fmla="*/ 629622 h 1259243"/>
              <a:gd name="connsiteX1" fmla="*/ 629622 w 1259243"/>
              <a:gd name="connsiteY1" fmla="*/ 0 h 1259243"/>
              <a:gd name="connsiteX2" fmla="*/ 1259244 w 1259243"/>
              <a:gd name="connsiteY2" fmla="*/ 629622 h 1259243"/>
              <a:gd name="connsiteX3" fmla="*/ 629622 w 1259243"/>
              <a:gd name="connsiteY3" fmla="*/ 1259244 h 1259243"/>
              <a:gd name="connsiteX4" fmla="*/ 0 w 1259243"/>
              <a:gd name="connsiteY4" fmla="*/ 629622 h 125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43" h="1259243">
                <a:moveTo>
                  <a:pt x="0" y="629622"/>
                </a:moveTo>
                <a:cubicBezTo>
                  <a:pt x="0" y="281891"/>
                  <a:pt x="281891" y="0"/>
                  <a:pt x="629622" y="0"/>
                </a:cubicBezTo>
                <a:cubicBezTo>
                  <a:pt x="977353" y="0"/>
                  <a:pt x="1259244" y="281891"/>
                  <a:pt x="1259244" y="629622"/>
                </a:cubicBezTo>
                <a:cubicBezTo>
                  <a:pt x="1259244" y="977353"/>
                  <a:pt x="977353" y="1259244"/>
                  <a:pt x="629622" y="1259244"/>
                </a:cubicBezTo>
                <a:cubicBezTo>
                  <a:pt x="281891" y="1259244"/>
                  <a:pt x="0" y="977353"/>
                  <a:pt x="0" y="629622"/>
                </a:cubicBez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1242" tIns="221242" rIns="221242" bIns="221242" numCol="1" spcCol="1270" anchor="ctr" anchorCtr="0">
            <a:noAutofit/>
          </a:bodyPr>
          <a:lstStyle/>
          <a:p>
            <a:pPr algn="ctr" defTabSz="2578100">
              <a:lnSpc>
                <a:spcPct val="9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总结</a:t>
            </a:r>
            <a:endParaRPr lang="zh-CN" altLang="en-US" sz="2400" b="1" dirty="0">
              <a:latin typeface="微软雅黑" panose="020B0503020204020204" pitchFamily="34" charset="-122"/>
              <a:ea typeface="微软雅黑" panose="020B0503020204020204" pitchFamily="34" charset="-122"/>
            </a:endParaRPr>
          </a:p>
        </p:txBody>
      </p:sp>
      <p:sp>
        <p:nvSpPr>
          <p:cNvPr id="40" name="任意多边形 39"/>
          <p:cNvSpPr/>
          <p:nvPr/>
        </p:nvSpPr>
        <p:spPr>
          <a:xfrm rot="16200000">
            <a:off x="8856003" y="2546693"/>
            <a:ext cx="380764" cy="33050"/>
          </a:xfrm>
          <a:custGeom>
            <a:avLst/>
            <a:gdLst>
              <a:gd name="connsiteX0" fmla="*/ 0 w 380764"/>
              <a:gd name="connsiteY0" fmla="*/ 16525 h 33050"/>
              <a:gd name="connsiteX1" fmla="*/ 380764 w 380764"/>
              <a:gd name="connsiteY1" fmla="*/ 16525 h 33050"/>
            </a:gdLst>
            <a:ahLst/>
            <a:cxnLst>
              <a:cxn ang="0">
                <a:pos x="connsiteX0" y="connsiteY0"/>
              </a:cxn>
              <a:cxn ang="0">
                <a:pos x="connsiteX1" y="connsiteY1"/>
              </a:cxn>
            </a:cxnLst>
            <a:rect l="l" t="t" r="r" b="b"/>
            <a:pathLst>
              <a:path w="380764" h="33050">
                <a:moveTo>
                  <a:pt x="0" y="16525"/>
                </a:moveTo>
                <a:lnTo>
                  <a:pt x="380764" y="16525"/>
                </a:lnTo>
              </a:path>
            </a:pathLst>
          </a:custGeom>
          <a:noFill/>
          <a:ln w="28575">
            <a:solidFill>
              <a:srgbClr val="66666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3563" tIns="7006" rIns="193562" bIns="7006" numCol="1" spcCol="1270" anchor="ctr" anchorCtr="0">
            <a:noAutofit/>
          </a:bodyPr>
          <a:lstStyle/>
          <a:p>
            <a:pPr algn="ctr" defTabSz="222250">
              <a:lnSpc>
                <a:spcPct val="90000"/>
              </a:lnSpc>
              <a:spcBef>
                <a:spcPct val="0"/>
              </a:spcBef>
              <a:spcAft>
                <a:spcPct val="35000"/>
              </a:spcAft>
            </a:pPr>
            <a:endParaRPr lang="zh-CN" altLang="en-US" sz="500"/>
          </a:p>
        </p:txBody>
      </p:sp>
      <p:sp>
        <p:nvSpPr>
          <p:cNvPr id="41" name="任意多边形 40"/>
          <p:cNvSpPr/>
          <p:nvPr/>
        </p:nvSpPr>
        <p:spPr>
          <a:xfrm>
            <a:off x="8416764" y="1113594"/>
            <a:ext cx="1259243" cy="1259243"/>
          </a:xfrm>
          <a:custGeom>
            <a:avLst/>
            <a:gdLst>
              <a:gd name="connsiteX0" fmla="*/ 0 w 1259243"/>
              <a:gd name="connsiteY0" fmla="*/ 629622 h 1259243"/>
              <a:gd name="connsiteX1" fmla="*/ 629622 w 1259243"/>
              <a:gd name="connsiteY1" fmla="*/ 0 h 1259243"/>
              <a:gd name="connsiteX2" fmla="*/ 1259244 w 1259243"/>
              <a:gd name="connsiteY2" fmla="*/ 629622 h 1259243"/>
              <a:gd name="connsiteX3" fmla="*/ 629622 w 1259243"/>
              <a:gd name="connsiteY3" fmla="*/ 1259244 h 1259243"/>
              <a:gd name="connsiteX4" fmla="*/ 0 w 1259243"/>
              <a:gd name="connsiteY4" fmla="*/ 629622 h 125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43" h="1259243">
                <a:moveTo>
                  <a:pt x="0" y="629622"/>
                </a:moveTo>
                <a:cubicBezTo>
                  <a:pt x="0" y="281891"/>
                  <a:pt x="281891" y="0"/>
                  <a:pt x="629622" y="0"/>
                </a:cubicBezTo>
                <a:cubicBezTo>
                  <a:pt x="977353" y="0"/>
                  <a:pt x="1259244" y="281891"/>
                  <a:pt x="1259244" y="629622"/>
                </a:cubicBezTo>
                <a:cubicBezTo>
                  <a:pt x="1259244" y="977353"/>
                  <a:pt x="977353" y="1259244"/>
                  <a:pt x="629622" y="1259244"/>
                </a:cubicBezTo>
                <a:cubicBezTo>
                  <a:pt x="281891" y="1259244"/>
                  <a:pt x="0" y="977353"/>
                  <a:pt x="0" y="629622"/>
                </a:cubicBezTo>
                <a:close/>
              </a:path>
            </a:pathLst>
          </a:custGeom>
          <a:solidFill>
            <a:srgbClr val="BFBF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1242" tIns="221242" rIns="221242" bIns="221242" numCol="1" spcCol="1270" anchor="ctr" anchorCtr="0">
            <a:noAutofit/>
          </a:bodyPr>
          <a:lstStyle/>
          <a:p>
            <a:pPr algn="ctr" defTabSz="2578100">
              <a:lnSpc>
                <a:spcPct val="90000"/>
              </a:lnSpc>
              <a:spcBef>
                <a:spcPct val="0"/>
              </a:spcBef>
              <a:spcAft>
                <a:spcPct val="35000"/>
              </a:spcAft>
            </a:pPr>
            <a:r>
              <a:rPr lang="en-US" altLang="zh-CN" sz="5800" dirty="0">
                <a:solidFill>
                  <a:schemeClr val="accent5">
                    <a:lumMod val="75000"/>
                  </a:schemeClr>
                </a:solidFill>
              </a:rPr>
              <a:t>1</a:t>
            </a:r>
            <a:endParaRPr lang="zh-CN" altLang="en-US" sz="5800" dirty="0">
              <a:solidFill>
                <a:schemeClr val="accent5">
                  <a:lumMod val="75000"/>
                </a:schemeClr>
              </a:solidFill>
            </a:endParaRPr>
          </a:p>
        </p:txBody>
      </p:sp>
      <p:sp>
        <p:nvSpPr>
          <p:cNvPr id="42" name="任意多边形 41"/>
          <p:cNvSpPr/>
          <p:nvPr/>
        </p:nvSpPr>
        <p:spPr>
          <a:xfrm>
            <a:off x="9676007" y="3366697"/>
            <a:ext cx="380764" cy="33050"/>
          </a:xfrm>
          <a:custGeom>
            <a:avLst/>
            <a:gdLst>
              <a:gd name="connsiteX0" fmla="*/ 0 w 380764"/>
              <a:gd name="connsiteY0" fmla="*/ 16525 h 33050"/>
              <a:gd name="connsiteX1" fmla="*/ 380764 w 380764"/>
              <a:gd name="connsiteY1" fmla="*/ 16525 h 33050"/>
            </a:gdLst>
            <a:ahLst/>
            <a:cxnLst>
              <a:cxn ang="0">
                <a:pos x="connsiteX0" y="connsiteY0"/>
              </a:cxn>
              <a:cxn ang="0">
                <a:pos x="connsiteX1" y="connsiteY1"/>
              </a:cxn>
            </a:cxnLst>
            <a:rect l="l" t="t" r="r" b="b"/>
            <a:pathLst>
              <a:path w="380764" h="33050">
                <a:moveTo>
                  <a:pt x="0" y="16525"/>
                </a:moveTo>
                <a:lnTo>
                  <a:pt x="380764" y="16525"/>
                </a:lnTo>
              </a:path>
            </a:pathLst>
          </a:custGeom>
          <a:noFill/>
          <a:ln w="28575">
            <a:solidFill>
              <a:srgbClr val="66666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3563" tIns="7006" rIns="193563" bIns="7006" numCol="1" spcCol="1270" anchor="ctr" anchorCtr="0">
            <a:noAutofit/>
          </a:bodyPr>
          <a:lstStyle/>
          <a:p>
            <a:pPr algn="ctr" defTabSz="222250">
              <a:lnSpc>
                <a:spcPct val="90000"/>
              </a:lnSpc>
              <a:spcBef>
                <a:spcPct val="0"/>
              </a:spcBef>
              <a:spcAft>
                <a:spcPct val="35000"/>
              </a:spcAft>
            </a:pPr>
            <a:endParaRPr lang="zh-CN" altLang="en-US" sz="500"/>
          </a:p>
        </p:txBody>
      </p:sp>
      <p:sp>
        <p:nvSpPr>
          <p:cNvPr id="43" name="任意多边形 42"/>
          <p:cNvSpPr/>
          <p:nvPr/>
        </p:nvSpPr>
        <p:spPr>
          <a:xfrm>
            <a:off x="10056772" y="2753602"/>
            <a:ext cx="1259243" cy="1259243"/>
          </a:xfrm>
          <a:custGeom>
            <a:avLst/>
            <a:gdLst>
              <a:gd name="connsiteX0" fmla="*/ 0 w 1259243"/>
              <a:gd name="connsiteY0" fmla="*/ 629622 h 1259243"/>
              <a:gd name="connsiteX1" fmla="*/ 629622 w 1259243"/>
              <a:gd name="connsiteY1" fmla="*/ 0 h 1259243"/>
              <a:gd name="connsiteX2" fmla="*/ 1259244 w 1259243"/>
              <a:gd name="connsiteY2" fmla="*/ 629622 h 1259243"/>
              <a:gd name="connsiteX3" fmla="*/ 629622 w 1259243"/>
              <a:gd name="connsiteY3" fmla="*/ 1259244 h 1259243"/>
              <a:gd name="connsiteX4" fmla="*/ 0 w 1259243"/>
              <a:gd name="connsiteY4" fmla="*/ 629622 h 125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43" h="1259243">
                <a:moveTo>
                  <a:pt x="0" y="629622"/>
                </a:moveTo>
                <a:cubicBezTo>
                  <a:pt x="0" y="281891"/>
                  <a:pt x="281891" y="0"/>
                  <a:pt x="629622" y="0"/>
                </a:cubicBezTo>
                <a:cubicBezTo>
                  <a:pt x="977353" y="0"/>
                  <a:pt x="1259244" y="281891"/>
                  <a:pt x="1259244" y="629622"/>
                </a:cubicBezTo>
                <a:cubicBezTo>
                  <a:pt x="1259244" y="977353"/>
                  <a:pt x="977353" y="1259244"/>
                  <a:pt x="629622" y="1259244"/>
                </a:cubicBezTo>
                <a:cubicBezTo>
                  <a:pt x="281891" y="1259244"/>
                  <a:pt x="0" y="977353"/>
                  <a:pt x="0" y="629622"/>
                </a:cubicBezTo>
                <a:close/>
              </a:path>
            </a:pathLst>
          </a:custGeom>
          <a:solidFill>
            <a:srgbClr val="BFBF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1242" tIns="221242" rIns="221242" bIns="221242" numCol="1" spcCol="1270" anchor="ctr" anchorCtr="0">
            <a:noAutofit/>
          </a:bodyPr>
          <a:lstStyle/>
          <a:p>
            <a:pPr algn="ctr" defTabSz="2578100">
              <a:lnSpc>
                <a:spcPct val="90000"/>
              </a:lnSpc>
              <a:spcBef>
                <a:spcPct val="0"/>
              </a:spcBef>
              <a:spcAft>
                <a:spcPct val="35000"/>
              </a:spcAft>
            </a:pPr>
            <a:r>
              <a:rPr lang="en-US" altLang="zh-CN" sz="5800" dirty="0">
                <a:solidFill>
                  <a:schemeClr val="accent5">
                    <a:lumMod val="75000"/>
                  </a:schemeClr>
                </a:solidFill>
              </a:rPr>
              <a:t>2</a:t>
            </a:r>
            <a:endParaRPr lang="zh-CN" altLang="en-US" sz="5800" dirty="0">
              <a:solidFill>
                <a:schemeClr val="accent5">
                  <a:lumMod val="75000"/>
                </a:schemeClr>
              </a:solidFill>
            </a:endParaRPr>
          </a:p>
        </p:txBody>
      </p:sp>
      <p:sp>
        <p:nvSpPr>
          <p:cNvPr id="44" name="任意多边形 43"/>
          <p:cNvSpPr/>
          <p:nvPr/>
        </p:nvSpPr>
        <p:spPr>
          <a:xfrm rot="5400000">
            <a:off x="8856003" y="4186701"/>
            <a:ext cx="380764" cy="33050"/>
          </a:xfrm>
          <a:custGeom>
            <a:avLst/>
            <a:gdLst>
              <a:gd name="connsiteX0" fmla="*/ 0 w 380764"/>
              <a:gd name="connsiteY0" fmla="*/ 16525 h 33050"/>
              <a:gd name="connsiteX1" fmla="*/ 380764 w 380764"/>
              <a:gd name="connsiteY1" fmla="*/ 16525 h 33050"/>
            </a:gdLst>
            <a:ahLst/>
            <a:cxnLst>
              <a:cxn ang="0">
                <a:pos x="connsiteX0" y="connsiteY0"/>
              </a:cxn>
              <a:cxn ang="0">
                <a:pos x="connsiteX1" y="connsiteY1"/>
              </a:cxn>
            </a:cxnLst>
            <a:rect l="l" t="t" r="r" b="b"/>
            <a:pathLst>
              <a:path w="380764" h="33050">
                <a:moveTo>
                  <a:pt x="0" y="16525"/>
                </a:moveTo>
                <a:lnTo>
                  <a:pt x="380764" y="16525"/>
                </a:lnTo>
              </a:path>
            </a:pathLst>
          </a:custGeom>
          <a:noFill/>
          <a:ln w="28575">
            <a:solidFill>
              <a:srgbClr val="66666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3563" tIns="7006" rIns="193563" bIns="7006" numCol="1" spcCol="1270" anchor="ctr" anchorCtr="0">
            <a:noAutofit/>
          </a:bodyPr>
          <a:lstStyle/>
          <a:p>
            <a:pPr algn="ctr" defTabSz="222250">
              <a:lnSpc>
                <a:spcPct val="90000"/>
              </a:lnSpc>
              <a:spcBef>
                <a:spcPct val="0"/>
              </a:spcBef>
              <a:spcAft>
                <a:spcPct val="35000"/>
              </a:spcAft>
            </a:pPr>
            <a:endParaRPr lang="zh-CN" altLang="en-US" sz="500"/>
          </a:p>
        </p:txBody>
      </p:sp>
      <p:sp>
        <p:nvSpPr>
          <p:cNvPr id="45" name="任意多边形 44"/>
          <p:cNvSpPr/>
          <p:nvPr/>
        </p:nvSpPr>
        <p:spPr>
          <a:xfrm>
            <a:off x="8416764" y="4393610"/>
            <a:ext cx="1259243" cy="1259243"/>
          </a:xfrm>
          <a:custGeom>
            <a:avLst/>
            <a:gdLst>
              <a:gd name="connsiteX0" fmla="*/ 0 w 1259243"/>
              <a:gd name="connsiteY0" fmla="*/ 629622 h 1259243"/>
              <a:gd name="connsiteX1" fmla="*/ 629622 w 1259243"/>
              <a:gd name="connsiteY1" fmla="*/ 0 h 1259243"/>
              <a:gd name="connsiteX2" fmla="*/ 1259244 w 1259243"/>
              <a:gd name="connsiteY2" fmla="*/ 629622 h 1259243"/>
              <a:gd name="connsiteX3" fmla="*/ 629622 w 1259243"/>
              <a:gd name="connsiteY3" fmla="*/ 1259244 h 1259243"/>
              <a:gd name="connsiteX4" fmla="*/ 0 w 1259243"/>
              <a:gd name="connsiteY4" fmla="*/ 629622 h 125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43" h="1259243">
                <a:moveTo>
                  <a:pt x="0" y="629622"/>
                </a:moveTo>
                <a:cubicBezTo>
                  <a:pt x="0" y="281891"/>
                  <a:pt x="281891" y="0"/>
                  <a:pt x="629622" y="0"/>
                </a:cubicBezTo>
                <a:cubicBezTo>
                  <a:pt x="977353" y="0"/>
                  <a:pt x="1259244" y="281891"/>
                  <a:pt x="1259244" y="629622"/>
                </a:cubicBezTo>
                <a:cubicBezTo>
                  <a:pt x="1259244" y="977353"/>
                  <a:pt x="977353" y="1259244"/>
                  <a:pt x="629622" y="1259244"/>
                </a:cubicBezTo>
                <a:cubicBezTo>
                  <a:pt x="281891" y="1259244"/>
                  <a:pt x="0" y="977353"/>
                  <a:pt x="0" y="629622"/>
                </a:cubicBezTo>
                <a:close/>
              </a:path>
            </a:pathLst>
          </a:custGeom>
          <a:solidFill>
            <a:srgbClr val="BFBF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1242" tIns="221242" rIns="221242" bIns="221242" numCol="1" spcCol="1270" anchor="ctr" anchorCtr="0">
            <a:noAutofit/>
          </a:bodyPr>
          <a:lstStyle/>
          <a:p>
            <a:pPr algn="ctr" defTabSz="2578100">
              <a:lnSpc>
                <a:spcPct val="90000"/>
              </a:lnSpc>
              <a:spcBef>
                <a:spcPct val="0"/>
              </a:spcBef>
              <a:spcAft>
                <a:spcPct val="35000"/>
              </a:spcAft>
            </a:pPr>
            <a:r>
              <a:rPr lang="en-US" altLang="zh-CN" sz="5800" dirty="0">
                <a:solidFill>
                  <a:schemeClr val="accent5">
                    <a:lumMod val="75000"/>
                  </a:schemeClr>
                </a:solidFill>
              </a:rPr>
              <a:t>3</a:t>
            </a:r>
            <a:endParaRPr lang="zh-CN" altLang="en-US" sz="5800" dirty="0">
              <a:solidFill>
                <a:schemeClr val="accent5">
                  <a:lumMod val="75000"/>
                </a:schemeClr>
              </a:solidFill>
            </a:endParaRPr>
          </a:p>
        </p:txBody>
      </p:sp>
      <p:sp>
        <p:nvSpPr>
          <p:cNvPr id="46" name="任意多边形 45"/>
          <p:cNvSpPr/>
          <p:nvPr/>
        </p:nvSpPr>
        <p:spPr>
          <a:xfrm>
            <a:off x="8036000" y="3366697"/>
            <a:ext cx="380765" cy="33051"/>
          </a:xfrm>
          <a:custGeom>
            <a:avLst/>
            <a:gdLst>
              <a:gd name="connsiteX0" fmla="*/ 0 w 380764"/>
              <a:gd name="connsiteY0" fmla="*/ 16525 h 33050"/>
              <a:gd name="connsiteX1" fmla="*/ 380764 w 380764"/>
              <a:gd name="connsiteY1" fmla="*/ 16525 h 33050"/>
            </a:gdLst>
            <a:ahLst/>
            <a:cxnLst>
              <a:cxn ang="0">
                <a:pos x="connsiteX0" y="connsiteY0"/>
              </a:cxn>
              <a:cxn ang="0">
                <a:pos x="connsiteX1" y="connsiteY1"/>
              </a:cxn>
            </a:cxnLst>
            <a:rect l="l" t="t" r="r" b="b"/>
            <a:pathLst>
              <a:path w="380764" h="33050">
                <a:moveTo>
                  <a:pt x="380764" y="16525"/>
                </a:moveTo>
                <a:lnTo>
                  <a:pt x="0" y="16525"/>
                </a:lnTo>
              </a:path>
            </a:pathLst>
          </a:custGeom>
          <a:noFill/>
          <a:ln w="28575">
            <a:solidFill>
              <a:srgbClr val="66666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3563" tIns="7007" rIns="193564" bIns="7006" numCol="1" spcCol="1270" anchor="ctr" anchorCtr="0">
            <a:noAutofit/>
          </a:bodyPr>
          <a:lstStyle/>
          <a:p>
            <a:pPr algn="ctr" defTabSz="222250">
              <a:lnSpc>
                <a:spcPct val="90000"/>
              </a:lnSpc>
              <a:spcBef>
                <a:spcPct val="0"/>
              </a:spcBef>
              <a:spcAft>
                <a:spcPct val="35000"/>
              </a:spcAft>
            </a:pPr>
            <a:endParaRPr lang="zh-CN" altLang="en-US" sz="500"/>
          </a:p>
        </p:txBody>
      </p:sp>
      <p:sp>
        <p:nvSpPr>
          <p:cNvPr id="47" name="任意多边形 46"/>
          <p:cNvSpPr/>
          <p:nvPr/>
        </p:nvSpPr>
        <p:spPr>
          <a:xfrm>
            <a:off x="6776756" y="2753602"/>
            <a:ext cx="1259243" cy="1259243"/>
          </a:xfrm>
          <a:custGeom>
            <a:avLst/>
            <a:gdLst>
              <a:gd name="connsiteX0" fmla="*/ 0 w 1259243"/>
              <a:gd name="connsiteY0" fmla="*/ 629622 h 1259243"/>
              <a:gd name="connsiteX1" fmla="*/ 629622 w 1259243"/>
              <a:gd name="connsiteY1" fmla="*/ 0 h 1259243"/>
              <a:gd name="connsiteX2" fmla="*/ 1259244 w 1259243"/>
              <a:gd name="connsiteY2" fmla="*/ 629622 h 1259243"/>
              <a:gd name="connsiteX3" fmla="*/ 629622 w 1259243"/>
              <a:gd name="connsiteY3" fmla="*/ 1259244 h 1259243"/>
              <a:gd name="connsiteX4" fmla="*/ 0 w 1259243"/>
              <a:gd name="connsiteY4" fmla="*/ 629622 h 125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43" h="1259243">
                <a:moveTo>
                  <a:pt x="0" y="629622"/>
                </a:moveTo>
                <a:cubicBezTo>
                  <a:pt x="0" y="281891"/>
                  <a:pt x="281891" y="0"/>
                  <a:pt x="629622" y="0"/>
                </a:cubicBezTo>
                <a:cubicBezTo>
                  <a:pt x="977353" y="0"/>
                  <a:pt x="1259244" y="281891"/>
                  <a:pt x="1259244" y="629622"/>
                </a:cubicBezTo>
                <a:cubicBezTo>
                  <a:pt x="1259244" y="977353"/>
                  <a:pt x="977353" y="1259244"/>
                  <a:pt x="629622" y="1259244"/>
                </a:cubicBezTo>
                <a:cubicBezTo>
                  <a:pt x="281891" y="1259244"/>
                  <a:pt x="0" y="977353"/>
                  <a:pt x="0" y="629622"/>
                </a:cubicBezTo>
                <a:close/>
              </a:path>
            </a:pathLst>
          </a:custGeom>
          <a:solidFill>
            <a:srgbClr val="BFBF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1242" tIns="221242" rIns="221242" bIns="221242" numCol="1" spcCol="1270" anchor="ctr" anchorCtr="0">
            <a:noAutofit/>
          </a:bodyPr>
          <a:lstStyle/>
          <a:p>
            <a:pPr algn="ctr" defTabSz="2578100">
              <a:lnSpc>
                <a:spcPct val="90000"/>
              </a:lnSpc>
              <a:spcBef>
                <a:spcPct val="0"/>
              </a:spcBef>
              <a:spcAft>
                <a:spcPct val="35000"/>
              </a:spcAft>
            </a:pPr>
            <a:r>
              <a:rPr lang="en-US" altLang="zh-CN" sz="5800" dirty="0">
                <a:solidFill>
                  <a:schemeClr val="accent5">
                    <a:lumMod val="75000"/>
                  </a:schemeClr>
                </a:solidFill>
              </a:rPr>
              <a:t>4</a:t>
            </a:r>
            <a:endParaRPr lang="zh-CN" altLang="en-US" sz="5800" dirty="0">
              <a:solidFill>
                <a:schemeClr val="accent5">
                  <a:lumMod val="75000"/>
                </a:schemeClr>
              </a:solidFill>
            </a:endParaRPr>
          </a:p>
        </p:txBody>
      </p:sp>
      <p:sp>
        <p:nvSpPr>
          <p:cNvPr id="48" name="矩形 47"/>
          <p:cNvSpPr/>
          <p:nvPr/>
        </p:nvSpPr>
        <p:spPr>
          <a:xfrm>
            <a:off x="893994" y="4899162"/>
            <a:ext cx="672164" cy="6721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4</a:t>
            </a:r>
            <a:endParaRPr lang="zh-CN" altLang="en-US" sz="3200" b="1" dirty="0"/>
          </a:p>
        </p:txBody>
      </p:sp>
      <p:sp>
        <p:nvSpPr>
          <p:cNvPr id="49" name="文本框 48"/>
          <p:cNvSpPr txBox="1"/>
          <p:nvPr/>
        </p:nvSpPr>
        <p:spPr>
          <a:xfrm>
            <a:off x="1677713" y="4899162"/>
            <a:ext cx="4602112" cy="1200329"/>
          </a:xfrm>
          <a:prstGeom prst="rect">
            <a:avLst/>
          </a:prstGeom>
          <a:noFill/>
        </p:spPr>
        <p:txBody>
          <a:bodyPr wrap="square" rtlCol="0">
            <a:spAutoFit/>
          </a:bodyPr>
          <a:lstStyle/>
          <a:p>
            <a:pPr>
              <a:spcBef>
                <a:spcPct val="0"/>
              </a:spcBef>
            </a:pPr>
            <a:r>
              <a:rPr lang="zh-CN" altLang="en-US" dirty="0">
                <a:ea typeface="华文中宋" panose="02010600040101010101" pitchFamily="2" charset="-122"/>
              </a:rPr>
              <a:t>本文</a:t>
            </a:r>
            <a:r>
              <a:rPr lang="zh-CN" altLang="en-US" dirty="0" smtClean="0">
                <a:ea typeface="华文中宋" panose="02010600040101010101" pitchFamily="2" charset="-122"/>
              </a:rPr>
              <a:t>通过采用自行编写的爬虫程序对新</a:t>
            </a:r>
            <a:r>
              <a:rPr lang="zh-CN" altLang="en-US" dirty="0">
                <a:ea typeface="华文中宋" panose="02010600040101010101" pitchFamily="2" charset="-122"/>
              </a:rPr>
              <a:t>浪微</a:t>
            </a:r>
            <a:r>
              <a:rPr lang="zh-CN" altLang="en-US" dirty="0" smtClean="0">
                <a:ea typeface="华文中宋" panose="02010600040101010101" pitchFamily="2" charset="-122"/>
              </a:rPr>
              <a:t>博数据进行爬取。对用户进行</a:t>
            </a:r>
            <a:r>
              <a:rPr lang="zh-CN" altLang="en-US" dirty="0">
                <a:ea typeface="华文中宋" panose="02010600040101010101" pitchFamily="2" charset="-122"/>
              </a:rPr>
              <a:t>分析，发现用户</a:t>
            </a:r>
            <a:r>
              <a:rPr lang="zh-CN" altLang="en-US" dirty="0" smtClean="0">
                <a:ea typeface="华文中宋" panose="02010600040101010101" pitchFamily="2" charset="-122"/>
              </a:rPr>
              <a:t>的出度和入度均</a:t>
            </a:r>
            <a:r>
              <a:rPr lang="zh-CN" altLang="en-US" dirty="0">
                <a:ea typeface="华文中宋" panose="02010600040101010101" pitchFamily="2" charset="-122"/>
              </a:rPr>
              <a:t>满足</a:t>
            </a:r>
            <a:r>
              <a:rPr lang="zh-CN" altLang="en-US">
                <a:ea typeface="华文中宋" panose="02010600040101010101" pitchFamily="2" charset="-122"/>
              </a:rPr>
              <a:t>幂</a:t>
            </a:r>
            <a:r>
              <a:rPr lang="zh-CN" altLang="en-US" smtClean="0">
                <a:ea typeface="华文中宋" panose="02010600040101010101" pitchFamily="2" charset="-122"/>
              </a:rPr>
              <a:t>律分布，</a:t>
            </a:r>
            <a:r>
              <a:rPr lang="zh-CN" altLang="en-US" dirty="0">
                <a:ea typeface="华文中宋" panose="02010600040101010101" pitchFamily="2" charset="-122"/>
              </a:rPr>
              <a:t>具有无标度特性，验证了数据的真实性。</a:t>
            </a:r>
          </a:p>
        </p:txBody>
      </p:sp>
    </p:spTree>
    <p:extLst>
      <p:ext uri="{BB962C8B-B14F-4D97-AF65-F5344CB8AC3E}">
        <p14:creationId xmlns:p14="http://schemas.microsoft.com/office/powerpoint/2010/main" val="170570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6" presetClass="entr" presetSubtype="21"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barn(inVertical)">
                                      <p:cBhvr>
                                        <p:cTn id="16" dur="500"/>
                                        <p:tgtEl>
                                          <p:spTgt spid="40"/>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6" presetClass="entr" presetSubtype="21"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barn(inVertical)">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anim calcmode="lin" valueType="num">
                                      <p:cBhvr>
                                        <p:cTn id="41" dur="1000" fill="hold"/>
                                        <p:tgtEl>
                                          <p:spTgt spid="29"/>
                                        </p:tgtEl>
                                        <p:attrNameLst>
                                          <p:attrName>ppt_x</p:attrName>
                                        </p:attrNameLst>
                                      </p:cBhvr>
                                      <p:tavLst>
                                        <p:tav tm="0">
                                          <p:val>
                                            <p:strVal val="#ppt_x"/>
                                          </p:val>
                                        </p:tav>
                                        <p:tav tm="100000">
                                          <p:val>
                                            <p:strVal val="#ppt_x"/>
                                          </p:val>
                                        </p:tav>
                                      </p:tavLst>
                                    </p:anim>
                                    <p:anim calcmode="lin" valueType="num">
                                      <p:cBhvr>
                                        <p:cTn id="42" dur="1000" fill="hold"/>
                                        <p:tgtEl>
                                          <p:spTgt spid="29"/>
                                        </p:tgtEl>
                                        <p:attrNameLst>
                                          <p:attrName>ppt_y</p:attrName>
                                        </p:attrNameLst>
                                      </p:cBhvr>
                                      <p:tavLst>
                                        <p:tav tm="0">
                                          <p:val>
                                            <p:strVal val="#ppt_y+.1"/>
                                          </p:val>
                                        </p:tav>
                                        <p:tav tm="100000">
                                          <p:val>
                                            <p:strVal val="#ppt_y"/>
                                          </p:val>
                                        </p:tav>
                                      </p:tavLst>
                                    </p:anim>
                                  </p:childTnLst>
                                </p:cTn>
                              </p:par>
                              <p:par>
                                <p:cTn id="43" presetID="16" presetClass="entr" presetSubtype="21"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inVertical)">
                                      <p:cBhvr>
                                        <p:cTn id="45" dur="500"/>
                                        <p:tgtEl>
                                          <p:spTgt spid="44"/>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8"/>
                                        </p:tgtEl>
                                        <p:attrNameLst>
                                          <p:attrName>style.visibility</p:attrName>
                                        </p:attrNameLst>
                                      </p:cBhvr>
                                      <p:to>
                                        <p:strVal val="visible"/>
                                      </p:to>
                                    </p:set>
                                  </p:childTnLst>
                                </p:cTn>
                              </p:par>
                              <p:par>
                                <p:cTn id="54" presetID="16" presetClass="entr" presetSubtype="21"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barn(inVertical)">
                                      <p:cBhvr>
                                        <p:cTn id="56" dur="500"/>
                                        <p:tgtEl>
                                          <p:spTgt spid="46"/>
                                        </p:tgtEl>
                                      </p:cBhvr>
                                    </p:animEffect>
                                  </p:childTnLst>
                                </p:cTn>
                              </p:par>
                              <p:par>
                                <p:cTn id="57" presetID="42"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par>
                                <p:cTn id="62" presetID="1"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未来工作</a:t>
            </a:r>
            <a:endParaRPr lang="zh-CN" altLang="en-US" dirty="0"/>
          </a:p>
        </p:txBody>
      </p:sp>
      <p:grpSp>
        <p:nvGrpSpPr>
          <p:cNvPr id="10" name="组合 9"/>
          <p:cNvGrpSpPr>
            <a:grpSpLocks/>
          </p:cNvGrpSpPr>
          <p:nvPr/>
        </p:nvGrpSpPr>
        <p:grpSpPr bwMode="auto">
          <a:xfrm>
            <a:off x="1022573" y="1853701"/>
            <a:ext cx="2074862" cy="832168"/>
            <a:chOff x="765101" y="962314"/>
            <a:chExt cx="1296144" cy="576064"/>
          </a:xfrm>
          <a:solidFill>
            <a:schemeClr val="accent5">
              <a:lumMod val="75000"/>
            </a:schemeClr>
          </a:solidFill>
        </p:grpSpPr>
        <p:sp>
          <p:nvSpPr>
            <p:cNvPr id="11" name="五边形 10"/>
            <p:cNvSpPr/>
            <p:nvPr/>
          </p:nvSpPr>
          <p:spPr>
            <a:xfrm>
              <a:off x="765101" y="962314"/>
              <a:ext cx="1296144" cy="57606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solidFill>
                  <a:srgbClr val="287ED3"/>
                </a:solidFill>
              </a:endParaRPr>
            </a:p>
          </p:txBody>
        </p:sp>
        <p:sp>
          <p:nvSpPr>
            <p:cNvPr id="12" name="TextBox 19"/>
            <p:cNvSpPr txBox="1">
              <a:spLocks noChangeArrowheads="1"/>
            </p:cNvSpPr>
            <p:nvPr/>
          </p:nvSpPr>
          <p:spPr bwMode="auto">
            <a:xfrm>
              <a:off x="1265214" y="1053288"/>
              <a:ext cx="259557" cy="447419"/>
            </a:xfrm>
            <a:prstGeom prst="rect">
              <a:avLst/>
            </a:prstGeom>
            <a:grpFill/>
            <a:ln w="9525">
              <a:noFill/>
              <a:miter lim="800000"/>
              <a:headEnd/>
              <a:tailEnd/>
            </a:ln>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600" b="1" dirty="0">
                  <a:solidFill>
                    <a:schemeClr val="bg1"/>
                  </a:solidFill>
                  <a:latin typeface="+mj-lt"/>
                  <a:ea typeface="微软雅黑" panose="020B0503020204020204" pitchFamily="34" charset="-122"/>
                </a:rPr>
                <a:t>1</a:t>
              </a:r>
              <a:endParaRPr lang="zh-CN" altLang="en-US" sz="3600" b="1" dirty="0">
                <a:solidFill>
                  <a:schemeClr val="bg1"/>
                </a:solidFill>
                <a:latin typeface="+mj-lt"/>
                <a:ea typeface="微软雅黑" panose="020B0503020204020204" pitchFamily="34" charset="-122"/>
              </a:endParaRPr>
            </a:p>
          </p:txBody>
        </p:sp>
      </p:grpSp>
      <p:grpSp>
        <p:nvGrpSpPr>
          <p:cNvPr id="13" name="组合 12"/>
          <p:cNvGrpSpPr>
            <a:grpSpLocks/>
          </p:cNvGrpSpPr>
          <p:nvPr/>
        </p:nvGrpSpPr>
        <p:grpSpPr bwMode="auto">
          <a:xfrm>
            <a:off x="1022573" y="3198313"/>
            <a:ext cx="2074862" cy="832168"/>
            <a:chOff x="765101" y="2306083"/>
            <a:chExt cx="1296144" cy="576064"/>
          </a:xfrm>
          <a:solidFill>
            <a:schemeClr val="accent5">
              <a:lumMod val="75000"/>
            </a:schemeClr>
          </a:solidFill>
        </p:grpSpPr>
        <p:sp>
          <p:nvSpPr>
            <p:cNvPr id="14" name="五边形 13"/>
            <p:cNvSpPr/>
            <p:nvPr/>
          </p:nvSpPr>
          <p:spPr>
            <a:xfrm>
              <a:off x="765101" y="2306083"/>
              <a:ext cx="1296144" cy="57606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solidFill>
                  <a:srgbClr val="287ED3"/>
                </a:solidFill>
              </a:endParaRPr>
            </a:p>
          </p:txBody>
        </p:sp>
        <p:sp>
          <p:nvSpPr>
            <p:cNvPr id="15" name="TextBox 20"/>
            <p:cNvSpPr txBox="1">
              <a:spLocks noChangeArrowheads="1"/>
            </p:cNvSpPr>
            <p:nvPr/>
          </p:nvSpPr>
          <p:spPr bwMode="auto">
            <a:xfrm>
              <a:off x="1271948" y="2409975"/>
              <a:ext cx="260559" cy="447419"/>
            </a:xfrm>
            <a:prstGeom prst="rect">
              <a:avLst/>
            </a:prstGeom>
            <a:grpFill/>
            <a:ln w="9525">
              <a:noFill/>
              <a:miter lim="800000"/>
              <a:headEnd/>
              <a:tailEnd/>
            </a:ln>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600" b="1" dirty="0">
                  <a:solidFill>
                    <a:schemeClr val="bg1"/>
                  </a:solidFill>
                  <a:latin typeface="+mj-lt"/>
                  <a:ea typeface="微软雅黑" panose="020B0503020204020204" pitchFamily="34" charset="-122"/>
                </a:rPr>
                <a:t>2</a:t>
              </a:r>
              <a:endParaRPr lang="zh-CN" altLang="en-US" sz="3600" b="1" dirty="0">
                <a:solidFill>
                  <a:schemeClr val="bg1"/>
                </a:solidFill>
                <a:latin typeface="+mj-lt"/>
                <a:ea typeface="微软雅黑" panose="020B0503020204020204" pitchFamily="34" charset="-122"/>
              </a:endParaRPr>
            </a:p>
          </p:txBody>
        </p:sp>
      </p:grpSp>
      <p:grpSp>
        <p:nvGrpSpPr>
          <p:cNvPr id="16" name="组合 15"/>
          <p:cNvGrpSpPr>
            <a:grpSpLocks/>
          </p:cNvGrpSpPr>
          <p:nvPr/>
        </p:nvGrpSpPr>
        <p:grpSpPr bwMode="auto">
          <a:xfrm>
            <a:off x="1022573" y="4540901"/>
            <a:ext cx="2074862" cy="832168"/>
            <a:chOff x="765101" y="3649852"/>
            <a:chExt cx="1296144" cy="576064"/>
          </a:xfrm>
          <a:solidFill>
            <a:schemeClr val="accent5">
              <a:lumMod val="75000"/>
            </a:schemeClr>
          </a:solidFill>
        </p:grpSpPr>
        <p:sp>
          <p:nvSpPr>
            <p:cNvPr id="17" name="五边形 16"/>
            <p:cNvSpPr/>
            <p:nvPr/>
          </p:nvSpPr>
          <p:spPr>
            <a:xfrm>
              <a:off x="765101" y="3649852"/>
              <a:ext cx="1296144" cy="57606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solidFill>
                  <a:srgbClr val="287ED3"/>
                </a:solidFill>
              </a:endParaRPr>
            </a:p>
          </p:txBody>
        </p:sp>
        <p:sp>
          <p:nvSpPr>
            <p:cNvPr id="18" name="TextBox 21"/>
            <p:cNvSpPr txBox="1">
              <a:spLocks noChangeArrowheads="1"/>
            </p:cNvSpPr>
            <p:nvPr/>
          </p:nvSpPr>
          <p:spPr bwMode="auto">
            <a:xfrm>
              <a:off x="1271948" y="3766404"/>
              <a:ext cx="268570" cy="447419"/>
            </a:xfrm>
            <a:prstGeom prst="rect">
              <a:avLst/>
            </a:prstGeom>
            <a:grpFill/>
            <a:ln w="9525">
              <a:noFill/>
              <a:miter lim="800000"/>
              <a:headEnd/>
              <a:tailEnd/>
            </a:ln>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600" b="1" dirty="0">
                  <a:solidFill>
                    <a:schemeClr val="bg1"/>
                  </a:solidFill>
                  <a:latin typeface="+mj-lt"/>
                  <a:ea typeface="微软雅黑" panose="020B0503020204020204" pitchFamily="34" charset="-122"/>
                </a:rPr>
                <a:t>3</a:t>
              </a:r>
              <a:endParaRPr lang="zh-CN" altLang="en-US" sz="3600" b="1" dirty="0">
                <a:solidFill>
                  <a:schemeClr val="bg1"/>
                </a:solidFill>
                <a:latin typeface="+mj-lt"/>
                <a:ea typeface="微软雅黑" panose="020B0503020204020204" pitchFamily="34" charset="-122"/>
              </a:endParaRPr>
            </a:p>
          </p:txBody>
        </p:sp>
      </p:grpSp>
      <p:cxnSp>
        <p:nvCxnSpPr>
          <p:cNvPr id="19" name="直接连接符 18"/>
          <p:cNvCxnSpPr/>
          <p:nvPr/>
        </p:nvCxnSpPr>
        <p:spPr>
          <a:xfrm>
            <a:off x="3088592" y="2265627"/>
            <a:ext cx="3563937" cy="0"/>
          </a:xfrm>
          <a:prstGeom prst="line">
            <a:avLst/>
          </a:prstGeom>
          <a:ln>
            <a:tailEnd type="oval"/>
          </a:ln>
        </p:spPr>
        <p:style>
          <a:lnRef idx="3">
            <a:schemeClr val="accent5"/>
          </a:lnRef>
          <a:fillRef idx="0">
            <a:schemeClr val="accent5"/>
          </a:fillRef>
          <a:effectRef idx="2">
            <a:schemeClr val="accent5"/>
          </a:effectRef>
          <a:fontRef idx="minor">
            <a:schemeClr val="tx1"/>
          </a:fontRef>
        </p:style>
      </p:cxnSp>
      <p:cxnSp>
        <p:nvCxnSpPr>
          <p:cNvPr id="20" name="直接连接符 19"/>
          <p:cNvCxnSpPr/>
          <p:nvPr/>
        </p:nvCxnSpPr>
        <p:spPr>
          <a:xfrm>
            <a:off x="3088592" y="3619285"/>
            <a:ext cx="3563937" cy="0"/>
          </a:xfrm>
          <a:prstGeom prst="line">
            <a:avLst/>
          </a:prstGeom>
          <a:ln>
            <a:tailEnd type="oval"/>
          </a:ln>
        </p:spPr>
        <p:style>
          <a:lnRef idx="3">
            <a:schemeClr val="accent5"/>
          </a:lnRef>
          <a:fillRef idx="0">
            <a:schemeClr val="accent5"/>
          </a:fillRef>
          <a:effectRef idx="2">
            <a:schemeClr val="accent5"/>
          </a:effectRef>
          <a:fontRef idx="minor">
            <a:schemeClr val="tx1"/>
          </a:fontRef>
        </p:style>
      </p:cxnSp>
      <p:cxnSp>
        <p:nvCxnSpPr>
          <p:cNvPr id="21" name="直接连接符 20"/>
          <p:cNvCxnSpPr/>
          <p:nvPr/>
        </p:nvCxnSpPr>
        <p:spPr>
          <a:xfrm>
            <a:off x="3091767" y="4942632"/>
            <a:ext cx="3563937" cy="0"/>
          </a:xfrm>
          <a:prstGeom prst="line">
            <a:avLst/>
          </a:prstGeom>
          <a:ln>
            <a:tailEnd type="oval"/>
          </a:ln>
        </p:spPr>
        <p:style>
          <a:lnRef idx="3">
            <a:schemeClr val="accent5"/>
          </a:lnRef>
          <a:fillRef idx="0">
            <a:schemeClr val="accent5"/>
          </a:fillRef>
          <a:effectRef idx="2">
            <a:schemeClr val="accent5"/>
          </a:effectRef>
          <a:fontRef idx="minor">
            <a:schemeClr val="tx1"/>
          </a:fontRef>
        </p:style>
      </p:cxnSp>
      <p:sp>
        <p:nvSpPr>
          <p:cNvPr id="40" name="TextBox 47"/>
          <p:cNvSpPr txBox="1"/>
          <p:nvPr/>
        </p:nvSpPr>
        <p:spPr bwMode="auto">
          <a:xfrm>
            <a:off x="3097435" y="1643676"/>
            <a:ext cx="8027764" cy="584775"/>
          </a:xfrm>
          <a:prstGeom prst="rect">
            <a:avLst/>
          </a:prstGeom>
          <a:noFill/>
        </p:spPr>
        <p:txBody>
          <a:bodyPr wrap="square">
            <a:spAutoFit/>
          </a:bodyPr>
          <a:lstStyle/>
          <a:p>
            <a:pPr lvl="0">
              <a:defRPr/>
            </a:pPr>
            <a:r>
              <a:rPr lang="zh-CN" altLang="en-US" sz="1600" dirty="0" smtClean="0"/>
              <a:t>本文采用的是新浪微博数据，数据比较单一，</a:t>
            </a:r>
            <a:r>
              <a:rPr lang="zh-CN" altLang="zh-CN" sz="1600" dirty="0" smtClean="0"/>
              <a:t>更全面的获取其它数据集，在更多的数据集上进行分析、实验和研究。</a:t>
            </a:r>
            <a:endParaRPr lang="zh-CN" altLang="en-US" sz="1600" dirty="0">
              <a:latin typeface="微软雅黑" panose="020B0503020204020204" pitchFamily="34" charset="-122"/>
              <a:ea typeface="微软雅黑" panose="020B0503020204020204" pitchFamily="34" charset="-122"/>
            </a:endParaRPr>
          </a:p>
        </p:txBody>
      </p:sp>
      <p:sp>
        <p:nvSpPr>
          <p:cNvPr id="43" name="TextBox 47"/>
          <p:cNvSpPr txBox="1"/>
          <p:nvPr/>
        </p:nvSpPr>
        <p:spPr bwMode="auto">
          <a:xfrm>
            <a:off x="3062393" y="2985444"/>
            <a:ext cx="8027765" cy="584775"/>
          </a:xfrm>
          <a:prstGeom prst="rect">
            <a:avLst/>
          </a:prstGeom>
          <a:noFill/>
        </p:spPr>
        <p:txBody>
          <a:bodyPr wrap="square">
            <a:spAutoFit/>
          </a:bodyPr>
          <a:lstStyle/>
          <a:p>
            <a:pPr lvl="0"/>
            <a:r>
              <a:rPr lang="zh-CN" altLang="en-US" sz="1600" dirty="0" smtClean="0"/>
              <a:t>本文采用词典方式进行情感分析，在未来将会考虑</a:t>
            </a:r>
            <a:r>
              <a:rPr lang="zh-CN" altLang="zh-CN" sz="1600" dirty="0" smtClean="0"/>
              <a:t>采用</a:t>
            </a:r>
            <a:r>
              <a:rPr lang="zh-CN" altLang="zh-CN" sz="1600" dirty="0"/>
              <a:t>机器学习的方法来对文本进行情感分析</a:t>
            </a:r>
            <a:r>
              <a:rPr lang="zh-CN" altLang="zh-CN" sz="1600" dirty="0" smtClean="0"/>
              <a:t>，对</a:t>
            </a:r>
            <a:r>
              <a:rPr lang="zh-CN" altLang="zh-CN" sz="1600" dirty="0"/>
              <a:t>用户进行精准的推荐</a:t>
            </a:r>
            <a:r>
              <a:rPr lang="zh-CN" altLang="zh-CN" sz="1600" dirty="0" smtClean="0"/>
              <a:t>。</a:t>
            </a:r>
            <a:endParaRPr lang="zh-CN" altLang="en-US" sz="1600" dirty="0">
              <a:latin typeface="微软雅黑" panose="020B0503020204020204" pitchFamily="34" charset="-122"/>
              <a:ea typeface="微软雅黑" panose="020B0503020204020204" pitchFamily="34" charset="-122"/>
            </a:endParaRPr>
          </a:p>
        </p:txBody>
      </p:sp>
      <p:sp>
        <p:nvSpPr>
          <p:cNvPr id="44" name="TextBox 47"/>
          <p:cNvSpPr txBox="1"/>
          <p:nvPr/>
        </p:nvSpPr>
        <p:spPr bwMode="auto">
          <a:xfrm>
            <a:off x="3065689" y="4326861"/>
            <a:ext cx="8027765" cy="584775"/>
          </a:xfrm>
          <a:prstGeom prst="rect">
            <a:avLst/>
          </a:prstGeom>
          <a:noFill/>
        </p:spPr>
        <p:txBody>
          <a:bodyPr wrap="square">
            <a:spAutoFit/>
          </a:bodyPr>
          <a:lstStyle/>
          <a:p>
            <a:pPr lvl="0"/>
            <a:r>
              <a:rPr lang="zh-CN" altLang="zh-CN" sz="1600" dirty="0" smtClean="0"/>
              <a:t>随着</a:t>
            </a:r>
            <a:r>
              <a:rPr lang="zh-CN" altLang="zh-CN" sz="1600" dirty="0"/>
              <a:t>技术的发展，云计算和大数据技术的普及</a:t>
            </a:r>
            <a:r>
              <a:rPr lang="zh-CN" altLang="zh-CN" sz="1600" dirty="0" smtClean="0"/>
              <a:t>，我</a:t>
            </a:r>
            <a:r>
              <a:rPr lang="zh-CN" altLang="zh-CN" sz="1600" dirty="0"/>
              <a:t>将考虑结合大数据和并行计算技术对现有算法进行改进，提高计算的效率和推荐的性能</a:t>
            </a:r>
            <a:r>
              <a:rPr lang="zh-CN" altLang="zh-CN" sz="1600" dirty="0" smtClean="0"/>
              <a: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426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404751013"/>
              </p:ext>
            </p:extLst>
          </p:nvPr>
        </p:nvGraphicFramePr>
        <p:xfrm>
          <a:off x="1447799" y="892629"/>
          <a:ext cx="9100457" cy="5349750"/>
        </p:xfrm>
        <a:graphic>
          <a:graphicData uri="http://schemas.openxmlformats.org/drawingml/2006/table">
            <a:tbl>
              <a:tblPr firstRow="1" bandRow="1">
                <a:tableStyleId>{5C22544A-7EE6-4342-B048-85BDC9FD1C3A}</a:tableStyleId>
              </a:tblPr>
              <a:tblGrid>
                <a:gridCol w="9100457"/>
              </a:tblGrid>
              <a:tr h="979277">
                <a:tc>
                  <a:txBody>
                    <a:bodyPr/>
                    <a:lstStyle/>
                    <a:p>
                      <a:pPr algn="ctr">
                        <a:spcBef>
                          <a:spcPct val="0"/>
                        </a:spcBef>
                      </a:pPr>
                      <a:r>
                        <a:rPr lang="zh-CN" altLang="en-US" sz="3200" b="1" dirty="0" smtClean="0">
                          <a:latin typeface="+mj-lt"/>
                          <a:ea typeface="宋体" panose="02010600030101010101" pitchFamily="2" charset="-122"/>
                          <a:cs typeface="仿宋_GB2312"/>
                        </a:rPr>
                        <a:t>从事的科研工作及成果</a:t>
                      </a:r>
                      <a:endParaRPr lang="zh-CN" altLang="en-US" sz="3200" b="1" dirty="0">
                        <a:latin typeface="+mj-lt"/>
                        <a:ea typeface="宋体" panose="02010600030101010101" pitchFamily="2" charset="-122"/>
                        <a:cs typeface="仿宋_GB2312"/>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6">
                        <a:lumMod val="50000"/>
                      </a:schemeClr>
                    </a:solidFill>
                  </a:tcPr>
                </a:tc>
              </a:tr>
              <a:tr h="164233">
                <a:tc>
                  <a:txBody>
                    <a:bodyPr/>
                    <a:lstStyle/>
                    <a:p>
                      <a:endParaRPr lang="zh-CN" altLang="en-US" sz="300" dirty="0">
                        <a:latin typeface="+mj-lt"/>
                        <a:ea typeface="宋体" panose="02010600030101010101" pitchFamily="2" charset="-122"/>
                      </a:endParaRPr>
                    </a:p>
                  </a:txBody>
                  <a:tcPr>
                    <a:lnL w="12700" cmpd="sng">
                      <a:noFill/>
                    </a:lnL>
                    <a:lnR w="12700" cap="flat" cmpd="sng" algn="ctr">
                      <a:no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r>
              <a:tr h="3961890">
                <a:tc>
                  <a:txBody>
                    <a:bodyPr/>
                    <a:lstStyle/>
                    <a:p>
                      <a:r>
                        <a:rPr lang="zh-CN" altLang="zh-CN" sz="1800" b="1" kern="1200" dirty="0" smtClean="0">
                          <a:solidFill>
                            <a:schemeClr val="dk1"/>
                          </a:solidFill>
                          <a:effectLst/>
                          <a:latin typeface="+mj-lt"/>
                          <a:ea typeface="宋体" panose="02010600030101010101" pitchFamily="2" charset="-122"/>
                          <a:cs typeface="+mn-cs"/>
                        </a:rPr>
                        <a:t>参与科研项目：</a:t>
                      </a:r>
                      <a:endParaRPr lang="zh-CN" altLang="zh-CN" sz="1800" kern="1200" dirty="0" smtClean="0">
                        <a:solidFill>
                          <a:schemeClr val="dk1"/>
                        </a:solidFill>
                        <a:effectLst/>
                        <a:latin typeface="+mj-lt"/>
                        <a:ea typeface="宋体" panose="02010600030101010101" pitchFamily="2" charset="-122"/>
                        <a:cs typeface="+mn-cs"/>
                      </a:endParaRPr>
                    </a:p>
                    <a:p>
                      <a:pPr lvl="0" fontAlgn="base"/>
                      <a:r>
                        <a:rPr lang="zh-CN" altLang="zh-CN" sz="1800" kern="1200" dirty="0" smtClean="0">
                          <a:solidFill>
                            <a:schemeClr val="dk1"/>
                          </a:solidFill>
                          <a:effectLst/>
                          <a:latin typeface="+mj-lt"/>
                          <a:ea typeface="宋体" panose="02010600030101010101" pitchFamily="2" charset="-122"/>
                          <a:cs typeface="+mn-cs"/>
                        </a:rPr>
                        <a:t>国家自然科学基金项目</a:t>
                      </a:r>
                      <a:r>
                        <a:rPr lang="en-US" altLang="zh-CN" sz="1800" kern="1200" dirty="0" smtClean="0">
                          <a:solidFill>
                            <a:schemeClr val="dk1"/>
                          </a:solidFill>
                          <a:effectLst/>
                          <a:latin typeface="+mj-lt"/>
                          <a:ea typeface="宋体" panose="02010600030101010101" pitchFamily="2" charset="-122"/>
                          <a:cs typeface="+mn-cs"/>
                        </a:rPr>
                        <a:t>(61075019)</a:t>
                      </a:r>
                      <a:r>
                        <a:rPr lang="zh-CN" altLang="zh-CN" sz="1800" kern="1200" dirty="0" smtClean="0">
                          <a:solidFill>
                            <a:schemeClr val="dk1"/>
                          </a:solidFill>
                          <a:effectLst/>
                          <a:latin typeface="+mj-lt"/>
                          <a:ea typeface="宋体" panose="02010600030101010101" pitchFamily="2" charset="-122"/>
                          <a:cs typeface="+mn-cs"/>
                        </a:rPr>
                        <a:t>，项目名称：三支决策聚类理论与方法研究，项目参与年限：</a:t>
                      </a:r>
                      <a:r>
                        <a:rPr lang="en-US" altLang="zh-CN" sz="1800" kern="1200" dirty="0" smtClean="0">
                          <a:solidFill>
                            <a:schemeClr val="dk1"/>
                          </a:solidFill>
                          <a:effectLst/>
                          <a:latin typeface="+mj-lt"/>
                          <a:ea typeface="宋体" panose="02010600030101010101" pitchFamily="2" charset="-122"/>
                          <a:cs typeface="+mn-cs"/>
                        </a:rPr>
                        <a:t>2014.1-2017.12</a:t>
                      </a:r>
                      <a:endParaRPr lang="zh-CN" altLang="zh-CN" sz="1800" kern="1200" dirty="0" smtClean="0">
                        <a:solidFill>
                          <a:schemeClr val="dk1"/>
                        </a:solidFill>
                        <a:effectLst/>
                        <a:latin typeface="+mj-lt"/>
                        <a:ea typeface="宋体" panose="02010600030101010101" pitchFamily="2" charset="-122"/>
                        <a:cs typeface="+mn-cs"/>
                      </a:endParaRPr>
                    </a:p>
                    <a:p>
                      <a:pPr lvl="0" fontAlgn="base"/>
                      <a:r>
                        <a:rPr lang="zh-CN" altLang="zh-CN" sz="1800" kern="1200" dirty="0" smtClean="0">
                          <a:solidFill>
                            <a:schemeClr val="dk1"/>
                          </a:solidFill>
                          <a:effectLst/>
                          <a:latin typeface="+mj-lt"/>
                          <a:ea typeface="宋体" panose="02010600030101010101" pitchFamily="2" charset="-122"/>
                          <a:cs typeface="+mn-cs"/>
                        </a:rPr>
                        <a:t>重庆市自然科学基金项目</a:t>
                      </a:r>
                      <a:r>
                        <a:rPr lang="en-US" altLang="zh-CN" sz="1800" kern="1200" dirty="0" smtClean="0">
                          <a:solidFill>
                            <a:schemeClr val="dk1"/>
                          </a:solidFill>
                          <a:effectLst/>
                          <a:latin typeface="+mj-lt"/>
                          <a:ea typeface="宋体" panose="02010600030101010101" pitchFamily="2" charset="-122"/>
                          <a:cs typeface="+mn-cs"/>
                        </a:rPr>
                        <a:t>(</a:t>
                      </a:r>
                      <a:r>
                        <a:rPr lang="en-US" altLang="zh-CN" sz="1800" kern="1200" dirty="0" err="1" smtClean="0">
                          <a:solidFill>
                            <a:schemeClr val="dk1"/>
                          </a:solidFill>
                          <a:effectLst/>
                          <a:latin typeface="+mj-lt"/>
                          <a:ea typeface="宋体" panose="02010600030101010101" pitchFamily="2" charset="-122"/>
                          <a:cs typeface="+mn-cs"/>
                        </a:rPr>
                        <a:t>CSTC2014jcyjA40047</a:t>
                      </a:r>
                      <a:r>
                        <a:rPr lang="en-US" altLang="zh-CN" sz="1800" kern="1200" dirty="0" smtClean="0">
                          <a:solidFill>
                            <a:schemeClr val="dk1"/>
                          </a:solidFill>
                          <a:effectLst/>
                          <a:latin typeface="+mj-lt"/>
                          <a:ea typeface="宋体" panose="02010600030101010101" pitchFamily="2" charset="-122"/>
                          <a:cs typeface="+mn-cs"/>
                        </a:rPr>
                        <a:t>)</a:t>
                      </a:r>
                      <a:r>
                        <a:rPr lang="zh-CN" altLang="zh-CN" sz="1800" kern="1200" dirty="0" smtClean="0">
                          <a:solidFill>
                            <a:schemeClr val="dk1"/>
                          </a:solidFill>
                          <a:effectLst/>
                          <a:latin typeface="+mj-lt"/>
                          <a:ea typeface="宋体" panose="02010600030101010101" pitchFamily="2" charset="-122"/>
                          <a:cs typeface="+mn-cs"/>
                        </a:rPr>
                        <a:t>；项目名称：多智能体网络分组一致动力学行为分析与研究，项目参与年限：</a:t>
                      </a:r>
                      <a:r>
                        <a:rPr lang="en-US" altLang="zh-CN" sz="1800" kern="1200" dirty="0" smtClean="0">
                          <a:solidFill>
                            <a:schemeClr val="dk1"/>
                          </a:solidFill>
                          <a:effectLst/>
                          <a:latin typeface="+mj-lt"/>
                          <a:ea typeface="宋体" panose="02010600030101010101" pitchFamily="2" charset="-122"/>
                          <a:cs typeface="+mn-cs"/>
                        </a:rPr>
                        <a:t>2014.07-2017.06</a:t>
                      </a:r>
                      <a:endParaRPr lang="zh-CN" altLang="zh-CN" sz="1800" kern="1200" dirty="0" smtClean="0">
                        <a:solidFill>
                          <a:schemeClr val="dk1"/>
                        </a:solidFill>
                        <a:effectLst/>
                        <a:latin typeface="+mj-lt"/>
                        <a:ea typeface="宋体" panose="02010600030101010101" pitchFamily="2" charset="-122"/>
                        <a:cs typeface="+mn-cs"/>
                      </a:endParaRPr>
                    </a:p>
                    <a:p>
                      <a:pPr lvl="0" fontAlgn="base"/>
                      <a:r>
                        <a:rPr lang="zh-CN" altLang="zh-CN" sz="1800" kern="1200" dirty="0" smtClean="0">
                          <a:solidFill>
                            <a:schemeClr val="dk1"/>
                          </a:solidFill>
                          <a:effectLst/>
                          <a:latin typeface="+mj-lt"/>
                          <a:ea typeface="宋体" panose="02010600030101010101" pitchFamily="2" charset="-122"/>
                          <a:cs typeface="+mn-cs"/>
                        </a:rPr>
                        <a:t>重庆市教委研究项目</a:t>
                      </a:r>
                      <a:r>
                        <a:rPr lang="en-US" altLang="zh-CN" sz="1800" kern="1200" dirty="0" smtClean="0">
                          <a:solidFill>
                            <a:schemeClr val="dk1"/>
                          </a:solidFill>
                          <a:effectLst/>
                          <a:latin typeface="+mj-lt"/>
                          <a:ea typeface="宋体" panose="02010600030101010101" pitchFamily="2" charset="-122"/>
                          <a:cs typeface="+mn-cs"/>
                        </a:rPr>
                        <a:t>(</a:t>
                      </a:r>
                      <a:r>
                        <a:rPr lang="en-US" altLang="zh-CN" sz="1800" kern="1200" dirty="0" err="1" smtClean="0">
                          <a:solidFill>
                            <a:schemeClr val="dk1"/>
                          </a:solidFill>
                          <a:effectLst/>
                          <a:latin typeface="+mj-lt"/>
                          <a:ea typeface="宋体" panose="02010600030101010101" pitchFamily="2" charset="-122"/>
                          <a:cs typeface="+mn-cs"/>
                        </a:rPr>
                        <a:t>KJ1400403</a:t>
                      </a:r>
                      <a:r>
                        <a:rPr lang="en-US" altLang="zh-CN" sz="1800" kern="1200" dirty="0" smtClean="0">
                          <a:solidFill>
                            <a:schemeClr val="dk1"/>
                          </a:solidFill>
                          <a:effectLst/>
                          <a:latin typeface="+mj-lt"/>
                          <a:ea typeface="宋体" panose="02010600030101010101" pitchFamily="2" charset="-122"/>
                          <a:cs typeface="+mn-cs"/>
                        </a:rPr>
                        <a:t>)</a:t>
                      </a:r>
                      <a:r>
                        <a:rPr lang="zh-CN" altLang="zh-CN" sz="1800" kern="1200" dirty="0" smtClean="0">
                          <a:solidFill>
                            <a:schemeClr val="dk1"/>
                          </a:solidFill>
                          <a:effectLst/>
                          <a:latin typeface="+mj-lt"/>
                          <a:ea typeface="宋体" panose="02010600030101010101" pitchFamily="2" charset="-122"/>
                          <a:cs typeface="+mn-cs"/>
                        </a:rPr>
                        <a:t>；项目名称：多智能体复杂网络的牵制一致性研究；项目参与年限：</a:t>
                      </a:r>
                      <a:r>
                        <a:rPr lang="en-US" altLang="zh-CN" sz="1800" kern="1200" dirty="0" smtClean="0">
                          <a:solidFill>
                            <a:schemeClr val="dk1"/>
                          </a:solidFill>
                          <a:effectLst/>
                          <a:latin typeface="+mj-lt"/>
                          <a:ea typeface="宋体" panose="02010600030101010101" pitchFamily="2" charset="-122"/>
                          <a:cs typeface="+mn-cs"/>
                        </a:rPr>
                        <a:t>2014.1-2015.12</a:t>
                      </a:r>
                      <a:endParaRPr lang="zh-CN" altLang="zh-CN" sz="1800" kern="1200" dirty="0" smtClean="0">
                        <a:solidFill>
                          <a:schemeClr val="dk1"/>
                        </a:solidFill>
                        <a:effectLst/>
                        <a:latin typeface="+mj-lt"/>
                        <a:ea typeface="宋体" panose="02010600030101010101" pitchFamily="2" charset="-122"/>
                        <a:cs typeface="+mn-cs"/>
                      </a:endParaRPr>
                    </a:p>
                    <a:p>
                      <a:pPr lvl="0" fontAlgn="base"/>
                      <a:r>
                        <a:rPr lang="zh-CN" altLang="zh-CN" sz="1800" kern="1200" dirty="0" smtClean="0">
                          <a:solidFill>
                            <a:schemeClr val="dk1"/>
                          </a:solidFill>
                          <a:effectLst/>
                          <a:latin typeface="+mj-lt"/>
                          <a:ea typeface="宋体" panose="02010600030101010101" pitchFamily="2" charset="-122"/>
                          <a:cs typeface="+mn-cs"/>
                        </a:rPr>
                        <a:t>重庆邮电大学博士启动项目</a:t>
                      </a:r>
                      <a:r>
                        <a:rPr lang="en-US" altLang="zh-CN" sz="1800" kern="1200" dirty="0" smtClean="0">
                          <a:solidFill>
                            <a:schemeClr val="dk1"/>
                          </a:solidFill>
                          <a:effectLst/>
                          <a:latin typeface="+mj-lt"/>
                          <a:ea typeface="宋体" panose="02010600030101010101" pitchFamily="2" charset="-122"/>
                          <a:cs typeface="+mn-cs"/>
                        </a:rPr>
                        <a:t>(</a:t>
                      </a:r>
                      <a:r>
                        <a:rPr lang="en-US" altLang="zh-CN" sz="1800" kern="1200" dirty="0" err="1" smtClean="0">
                          <a:solidFill>
                            <a:schemeClr val="dk1"/>
                          </a:solidFill>
                          <a:effectLst/>
                          <a:latin typeface="+mj-lt"/>
                          <a:ea typeface="宋体" panose="02010600030101010101" pitchFamily="2" charset="-122"/>
                          <a:cs typeface="+mn-cs"/>
                        </a:rPr>
                        <a:t>A2014</a:t>
                      </a:r>
                      <a:r>
                        <a:rPr lang="en-US" altLang="zh-CN" sz="1800" kern="1200" dirty="0" smtClean="0">
                          <a:solidFill>
                            <a:schemeClr val="dk1"/>
                          </a:solidFill>
                          <a:effectLst/>
                          <a:latin typeface="+mj-lt"/>
                          <a:ea typeface="宋体" panose="02010600030101010101" pitchFamily="2" charset="-122"/>
                          <a:cs typeface="+mn-cs"/>
                        </a:rPr>
                        <a:t>-20)</a:t>
                      </a:r>
                      <a:r>
                        <a:rPr lang="zh-CN" altLang="zh-CN" sz="1800" kern="1200" dirty="0" smtClean="0">
                          <a:solidFill>
                            <a:schemeClr val="dk1"/>
                          </a:solidFill>
                          <a:effectLst/>
                          <a:latin typeface="+mj-lt"/>
                          <a:ea typeface="宋体" panose="02010600030101010101" pitchFamily="2" charset="-122"/>
                          <a:cs typeface="+mn-cs"/>
                        </a:rPr>
                        <a:t>；项目名称：多智能体网络分组一致性问题研究；项目参与年限：</a:t>
                      </a:r>
                      <a:r>
                        <a:rPr lang="en-US" altLang="zh-CN" sz="1800" kern="1200" dirty="0" smtClean="0">
                          <a:solidFill>
                            <a:schemeClr val="dk1"/>
                          </a:solidFill>
                          <a:effectLst/>
                          <a:latin typeface="+mj-lt"/>
                          <a:ea typeface="宋体" panose="02010600030101010101" pitchFamily="2" charset="-122"/>
                          <a:cs typeface="+mn-cs"/>
                        </a:rPr>
                        <a:t>2014.1-2017.9</a:t>
                      </a:r>
                      <a:endParaRPr lang="zh-CN" altLang="zh-CN" sz="1800" kern="1200" dirty="0" smtClean="0">
                        <a:solidFill>
                          <a:schemeClr val="dk1"/>
                        </a:solidFill>
                        <a:effectLst/>
                        <a:latin typeface="+mj-lt"/>
                        <a:ea typeface="宋体" panose="02010600030101010101" pitchFamily="2" charset="-122"/>
                        <a:cs typeface="+mn-cs"/>
                      </a:endParaRPr>
                    </a:p>
                    <a:p>
                      <a:pPr fontAlgn="base"/>
                      <a:r>
                        <a:rPr lang="en-US" altLang="zh-CN" sz="1800" kern="1200" dirty="0" smtClean="0">
                          <a:solidFill>
                            <a:schemeClr val="dk1"/>
                          </a:solidFill>
                          <a:effectLst/>
                          <a:latin typeface="+mj-lt"/>
                          <a:ea typeface="宋体" panose="02010600030101010101" pitchFamily="2" charset="-122"/>
                          <a:cs typeface="+mn-cs"/>
                        </a:rPr>
                        <a:t> </a:t>
                      </a:r>
                      <a:endParaRPr lang="zh-CN" altLang="zh-CN" sz="1800" kern="1200" dirty="0" smtClean="0">
                        <a:solidFill>
                          <a:schemeClr val="dk1"/>
                        </a:solidFill>
                        <a:effectLst/>
                        <a:latin typeface="+mj-lt"/>
                        <a:ea typeface="宋体" panose="02010600030101010101" pitchFamily="2" charset="-122"/>
                        <a:cs typeface="+mn-cs"/>
                      </a:endParaRPr>
                    </a:p>
                    <a:p>
                      <a:r>
                        <a:rPr lang="zh-CN" altLang="zh-CN" sz="1800" b="1" kern="1200" dirty="0" smtClean="0">
                          <a:solidFill>
                            <a:schemeClr val="dk1"/>
                          </a:solidFill>
                          <a:effectLst/>
                          <a:latin typeface="+mj-lt"/>
                          <a:ea typeface="宋体" panose="02010600030101010101" pitchFamily="2" charset="-122"/>
                          <a:cs typeface="+mn-cs"/>
                        </a:rPr>
                        <a:t>发表及完成论文：</a:t>
                      </a:r>
                      <a:endParaRPr lang="zh-CN" altLang="zh-CN" sz="1800" kern="1200" dirty="0" smtClean="0">
                        <a:solidFill>
                          <a:schemeClr val="dk1"/>
                        </a:solidFill>
                        <a:effectLst/>
                        <a:latin typeface="+mj-lt"/>
                        <a:ea typeface="宋体" panose="02010600030101010101" pitchFamily="2" charset="-122"/>
                        <a:cs typeface="+mn-cs"/>
                      </a:endParaRPr>
                    </a:p>
                    <a:p>
                      <a:pPr lvl="0"/>
                      <a:r>
                        <a:rPr lang="zh-CN" altLang="zh-CN" sz="1800" kern="1200" dirty="0" smtClean="0">
                          <a:solidFill>
                            <a:schemeClr val="dk1"/>
                          </a:solidFill>
                          <a:effectLst/>
                          <a:latin typeface="+mj-lt"/>
                          <a:ea typeface="宋体" panose="02010600030101010101" pitchFamily="2" charset="-122"/>
                          <a:cs typeface="+mn-cs"/>
                        </a:rPr>
                        <a:t>刘群，</a:t>
                      </a:r>
                      <a:r>
                        <a:rPr lang="zh-CN" altLang="zh-CN" sz="1800" b="1" kern="1200" dirty="0" smtClean="0">
                          <a:solidFill>
                            <a:schemeClr val="dk1"/>
                          </a:solidFill>
                          <a:effectLst/>
                          <a:latin typeface="+mj-lt"/>
                          <a:ea typeface="宋体" panose="02010600030101010101" pitchFamily="2" charset="-122"/>
                          <a:cs typeface="+mn-cs"/>
                        </a:rPr>
                        <a:t>孙红涛</a:t>
                      </a:r>
                      <a:r>
                        <a:rPr lang="zh-CN" altLang="zh-CN" sz="1800" kern="1200" dirty="0" smtClean="0">
                          <a:solidFill>
                            <a:schemeClr val="dk1"/>
                          </a:solidFill>
                          <a:effectLst/>
                          <a:latin typeface="+mj-lt"/>
                          <a:ea typeface="宋体" panose="02010600030101010101" pitchFamily="2" charset="-122"/>
                          <a:cs typeface="+mn-cs"/>
                        </a:rPr>
                        <a:t>，纪良浩</a:t>
                      </a:r>
                      <a:r>
                        <a:rPr lang="en-US" altLang="zh-CN" sz="1800" kern="1200" dirty="0" smtClean="0">
                          <a:solidFill>
                            <a:schemeClr val="dk1"/>
                          </a:solidFill>
                          <a:effectLst/>
                          <a:latin typeface="+mj-lt"/>
                          <a:ea typeface="宋体" panose="02010600030101010101" pitchFamily="2" charset="-122"/>
                          <a:cs typeface="+mn-cs"/>
                        </a:rPr>
                        <a:t>.</a:t>
                      </a:r>
                      <a:r>
                        <a:rPr lang="zh-CN" altLang="zh-CN" sz="1800" kern="1200" dirty="0" smtClean="0">
                          <a:solidFill>
                            <a:schemeClr val="dk1"/>
                          </a:solidFill>
                          <a:effectLst/>
                          <a:latin typeface="+mj-lt"/>
                          <a:ea typeface="宋体" panose="02010600030101010101" pitchFamily="2" charset="-122"/>
                          <a:cs typeface="+mn-cs"/>
                        </a:rPr>
                        <a:t>一种融合文本语义和情感分析的好友推荐方法研究</a:t>
                      </a:r>
                      <a:r>
                        <a:rPr lang="en-US" altLang="zh-CN" sz="1800" kern="1200" dirty="0" smtClean="0">
                          <a:solidFill>
                            <a:schemeClr val="dk1"/>
                          </a:solidFill>
                          <a:effectLst/>
                          <a:latin typeface="+mj-lt"/>
                          <a:ea typeface="宋体" panose="02010600030101010101" pitchFamily="2" charset="-122"/>
                          <a:cs typeface="+mn-cs"/>
                        </a:rPr>
                        <a:t>[J].(</a:t>
                      </a:r>
                      <a:r>
                        <a:rPr lang="zh-CN" altLang="zh-CN" sz="1800" kern="1200" dirty="0" smtClean="0">
                          <a:solidFill>
                            <a:schemeClr val="dk1"/>
                          </a:solidFill>
                          <a:effectLst/>
                          <a:latin typeface="+mj-lt"/>
                          <a:ea typeface="宋体" panose="02010600030101010101" pitchFamily="2" charset="-122"/>
                          <a:cs typeface="+mn-cs"/>
                        </a:rPr>
                        <a:t>二类期刊，已录用</a:t>
                      </a:r>
                      <a:r>
                        <a:rPr lang="en-US" altLang="zh-CN" sz="1800" kern="1200" dirty="0" smtClean="0">
                          <a:solidFill>
                            <a:schemeClr val="dk1"/>
                          </a:solidFill>
                          <a:effectLst/>
                          <a:latin typeface="+mj-lt"/>
                          <a:ea typeface="宋体" panose="02010600030101010101" pitchFamily="2" charset="-122"/>
                          <a:cs typeface="+mn-cs"/>
                        </a:rPr>
                        <a:t>)</a:t>
                      </a:r>
                      <a:endParaRPr lang="zh-CN" altLang="zh-CN" sz="1800" kern="1200" dirty="0" smtClean="0">
                        <a:solidFill>
                          <a:schemeClr val="dk1"/>
                        </a:solidFill>
                        <a:effectLst/>
                        <a:latin typeface="+mj-lt"/>
                        <a:ea typeface="宋体" panose="02010600030101010101" pitchFamily="2" charset="-122"/>
                        <a:cs typeface="+mn-cs"/>
                      </a:endParaRPr>
                    </a:p>
                    <a:p>
                      <a:pPr lvl="0"/>
                      <a:r>
                        <a:rPr lang="zh-CN" altLang="zh-CN" sz="1800" kern="1200" dirty="0" smtClean="0">
                          <a:solidFill>
                            <a:schemeClr val="dk1"/>
                          </a:solidFill>
                          <a:effectLst/>
                          <a:latin typeface="+mj-lt"/>
                          <a:ea typeface="宋体" panose="02010600030101010101" pitchFamily="2" charset="-122"/>
                          <a:cs typeface="+mn-cs"/>
                        </a:rPr>
                        <a:t>刘荣鑫，</a:t>
                      </a:r>
                      <a:r>
                        <a:rPr lang="zh-CN" altLang="zh-CN" sz="1800" b="1" kern="1200" dirty="0" smtClean="0">
                          <a:solidFill>
                            <a:schemeClr val="dk1"/>
                          </a:solidFill>
                          <a:effectLst/>
                          <a:latin typeface="+mj-lt"/>
                          <a:ea typeface="宋体" panose="02010600030101010101" pitchFamily="2" charset="-122"/>
                          <a:cs typeface="+mn-cs"/>
                        </a:rPr>
                        <a:t>孙红涛</a:t>
                      </a:r>
                      <a:r>
                        <a:rPr lang="zh-CN" altLang="zh-CN" sz="1800" kern="1200" dirty="0" smtClean="0">
                          <a:solidFill>
                            <a:schemeClr val="dk1"/>
                          </a:solidFill>
                          <a:effectLst/>
                          <a:latin typeface="+mj-lt"/>
                          <a:ea typeface="宋体" panose="02010600030101010101" pitchFamily="2" charset="-122"/>
                          <a:cs typeface="+mn-cs"/>
                        </a:rPr>
                        <a:t>，李晓冰，杨鸿滟，刘群，一种基于</a:t>
                      </a:r>
                      <a:r>
                        <a:rPr lang="en-US" altLang="zh-CN" sz="1800" kern="1200" dirty="0" err="1" smtClean="0">
                          <a:solidFill>
                            <a:schemeClr val="dk1"/>
                          </a:solidFill>
                          <a:effectLst/>
                          <a:latin typeface="+mj-lt"/>
                          <a:ea typeface="宋体" panose="02010600030101010101" pitchFamily="2" charset="-122"/>
                          <a:cs typeface="+mn-cs"/>
                        </a:rPr>
                        <a:t>LBS</a:t>
                      </a:r>
                      <a:r>
                        <a:rPr lang="zh-CN" altLang="zh-CN" sz="1800" kern="1200" dirty="0" smtClean="0">
                          <a:solidFill>
                            <a:schemeClr val="dk1"/>
                          </a:solidFill>
                          <a:effectLst/>
                          <a:latin typeface="+mj-lt"/>
                          <a:ea typeface="宋体" panose="02010600030101010101" pitchFamily="2" charset="-122"/>
                          <a:cs typeface="+mn-cs"/>
                        </a:rPr>
                        <a:t>的微信用户行为的交友方式</a:t>
                      </a:r>
                      <a:r>
                        <a:rPr lang="en-US" altLang="zh-CN" sz="1800" kern="1200" dirty="0" smtClean="0">
                          <a:solidFill>
                            <a:schemeClr val="dk1"/>
                          </a:solidFill>
                          <a:effectLst/>
                          <a:latin typeface="+mj-lt"/>
                          <a:ea typeface="宋体" panose="02010600030101010101" pitchFamily="2" charset="-122"/>
                          <a:cs typeface="+mn-cs"/>
                        </a:rPr>
                        <a:t>[P].(</a:t>
                      </a:r>
                      <a:r>
                        <a:rPr lang="zh-CN" altLang="zh-CN" sz="1800" kern="1200" dirty="0" smtClean="0">
                          <a:solidFill>
                            <a:schemeClr val="dk1"/>
                          </a:solidFill>
                          <a:effectLst/>
                          <a:latin typeface="+mj-lt"/>
                          <a:ea typeface="宋体" panose="02010600030101010101" pitchFamily="2" charset="-122"/>
                          <a:cs typeface="+mn-cs"/>
                        </a:rPr>
                        <a:t>已申请</a:t>
                      </a:r>
                      <a:r>
                        <a:rPr lang="en-US" altLang="zh-CN" sz="1800" kern="1200" dirty="0" smtClean="0">
                          <a:solidFill>
                            <a:schemeClr val="dk1"/>
                          </a:solidFill>
                          <a:effectLst/>
                          <a:latin typeface="+mj-lt"/>
                          <a:ea typeface="宋体" panose="02010600030101010101" pitchFamily="2" charset="-122"/>
                          <a:cs typeface="+mn-cs"/>
                        </a:rPr>
                        <a:t>)</a:t>
                      </a:r>
                      <a:endParaRPr lang="zh-CN" altLang="zh-CN" sz="1800" kern="1200" dirty="0" smtClean="0">
                        <a:solidFill>
                          <a:schemeClr val="dk1"/>
                        </a:solidFill>
                        <a:effectLst/>
                        <a:latin typeface="+mj-lt"/>
                        <a:ea typeface="宋体" panose="0201060003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bg1">
                        <a:lumMod val="95000"/>
                      </a:schemeClr>
                    </a:solidFill>
                  </a:tcPr>
                </a:tc>
              </a:tr>
            </a:tbl>
          </a:graphicData>
        </a:graphic>
      </p:graphicFrame>
    </p:spTree>
    <p:extLst>
      <p:ext uri="{BB962C8B-B14F-4D97-AF65-F5344CB8AC3E}">
        <p14:creationId xmlns:p14="http://schemas.microsoft.com/office/powerpoint/2010/main" val="203521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911120794"/>
              </p:ext>
            </p:extLst>
          </p:nvPr>
        </p:nvGraphicFramePr>
        <p:xfrm>
          <a:off x="1447799" y="892629"/>
          <a:ext cx="9100457" cy="5105400"/>
        </p:xfrm>
        <a:graphic>
          <a:graphicData uri="http://schemas.openxmlformats.org/drawingml/2006/table">
            <a:tbl>
              <a:tblPr firstRow="1" bandRow="1">
                <a:tableStyleId>{5C22544A-7EE6-4342-B048-85BDC9FD1C3A}</a:tableStyleId>
              </a:tblPr>
              <a:tblGrid>
                <a:gridCol w="9100457"/>
              </a:tblGrid>
              <a:tr h="979277">
                <a:tc>
                  <a:txBody>
                    <a:bodyPr/>
                    <a:lstStyle/>
                    <a:p>
                      <a:pPr algn="ctr" eaLnBrk="1" hangingPunct="1">
                        <a:spcBef>
                          <a:spcPct val="0"/>
                        </a:spcBef>
                        <a:buFont typeface="Arial" panose="020B0604020202020204" pitchFamily="34" charset="0"/>
                        <a:buNone/>
                      </a:pPr>
                      <a:r>
                        <a:rPr lang="zh-CN" altLang="en-US" sz="3200" b="1" kern="1200" dirty="0" smtClean="0">
                          <a:solidFill>
                            <a:schemeClr val="lt1"/>
                          </a:solidFill>
                          <a:latin typeface="+mj-lt"/>
                          <a:ea typeface="宋体" panose="02010600030101010101" pitchFamily="2" charset="-122"/>
                          <a:cs typeface="仿宋_GB2312"/>
                          <a:sym typeface="微软雅黑" panose="020B0503020204020204" pitchFamily="34" charset="-122"/>
                        </a:rPr>
                        <a:t>致谢</a:t>
                      </a:r>
                      <a:endParaRPr lang="zh-CN" altLang="zh-CN" sz="3200" b="1" kern="1200" dirty="0">
                        <a:solidFill>
                          <a:schemeClr val="lt1"/>
                        </a:solidFill>
                        <a:latin typeface="+mj-lt"/>
                        <a:ea typeface="宋体" panose="02010600030101010101" pitchFamily="2" charset="-122"/>
                        <a:cs typeface="仿宋_GB2312"/>
                        <a:sym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6">
                        <a:lumMod val="50000"/>
                      </a:schemeClr>
                    </a:solidFill>
                  </a:tcPr>
                </a:tc>
              </a:tr>
              <a:tr h="164233">
                <a:tc>
                  <a:txBody>
                    <a:bodyPr/>
                    <a:lstStyle/>
                    <a:p>
                      <a:endParaRPr lang="zh-CN" altLang="en-US" sz="300" dirty="0">
                        <a:latin typeface="宋体" panose="02010600030101010101" pitchFamily="2" charset="-122"/>
                        <a:ea typeface="宋体" panose="02010600030101010101" pitchFamily="2" charset="-122"/>
                      </a:endParaRPr>
                    </a:p>
                  </a:txBody>
                  <a:tcPr>
                    <a:lnL w="12700" cmpd="sng">
                      <a:noFill/>
                    </a:lnL>
                    <a:lnR w="12700" cap="flat" cmpd="sng" algn="ctr">
                      <a:no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r>
              <a:tr h="3961890">
                <a:tc>
                  <a:txBody>
                    <a:bodyPr/>
                    <a:lstStyle/>
                    <a:p>
                      <a:pPr eaLnBrk="1" hangingPunct="1">
                        <a:lnSpc>
                          <a:spcPct val="200000"/>
                        </a:lnSpc>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衷心感谢导师</a:t>
                      </a:r>
                      <a:r>
                        <a:rPr lang="zh-CN" altLang="en-US" sz="2000" b="1" dirty="0" smtClean="0">
                          <a:solidFill>
                            <a:srgbClr val="FF0000"/>
                          </a:solidFill>
                          <a:latin typeface="宋体" panose="02010600030101010101" pitchFamily="2" charset="-122"/>
                          <a:ea typeface="宋体" panose="02010600030101010101" pitchFamily="2" charset="-122"/>
                          <a:cs typeface="Levenim MT" panose="02010502060101010101" pitchFamily="2" charset="-79"/>
                        </a:rPr>
                        <a:t>刘群教授</a:t>
                      </a: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三年的谆谆教导。</a:t>
                      </a:r>
                      <a:endParaRPr lang="en-US" altLang="zh-CN" sz="2000" b="1" dirty="0" smtClean="0">
                        <a:latin typeface="宋体" panose="02010600030101010101" pitchFamily="2" charset="-122"/>
                        <a:ea typeface="宋体" panose="02010600030101010101" pitchFamily="2" charset="-122"/>
                        <a:cs typeface="Levenim MT" panose="02010502060101010101" pitchFamily="2" charset="-79"/>
                      </a:endParaRPr>
                    </a:p>
                    <a:p>
                      <a:pPr eaLnBrk="1" hangingPunct="1">
                        <a:lnSpc>
                          <a:spcPct val="200000"/>
                        </a:lnSpc>
                        <a:spcBef>
                          <a:spcPct val="0"/>
                        </a:spcBef>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衷心感谢计算机学院的</a:t>
                      </a:r>
                      <a:r>
                        <a:rPr lang="zh-CN" altLang="en-US" sz="2000" b="1" kern="1200" dirty="0" smtClean="0">
                          <a:solidFill>
                            <a:srgbClr val="FF0000"/>
                          </a:solidFill>
                          <a:latin typeface="宋体" panose="02010600030101010101" pitchFamily="2" charset="-122"/>
                          <a:ea typeface="宋体" panose="02010600030101010101" pitchFamily="2" charset="-122"/>
                          <a:cs typeface="Levenim MT" panose="02010502060101010101" pitchFamily="2" charset="-79"/>
                        </a:rPr>
                        <a:t>各位老师</a:t>
                      </a: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a:t>
                      </a:r>
                      <a:endParaRPr lang="en-US" altLang="zh-CN" sz="2000" b="1" dirty="0" smtClean="0">
                        <a:latin typeface="宋体" panose="02010600030101010101" pitchFamily="2" charset="-122"/>
                        <a:ea typeface="宋体" panose="02010600030101010101" pitchFamily="2" charset="-122"/>
                        <a:cs typeface="Levenim MT" panose="02010502060101010101" pitchFamily="2" charset="-79"/>
                      </a:endParaRPr>
                    </a:p>
                    <a:p>
                      <a:pPr eaLnBrk="1" hangingPunct="1">
                        <a:lnSpc>
                          <a:spcPct val="200000"/>
                        </a:lnSpc>
                        <a:spcBef>
                          <a:spcPct val="0"/>
                        </a:spcBef>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衷心感谢我的</a:t>
                      </a:r>
                      <a:r>
                        <a:rPr lang="zh-CN" altLang="en-US" sz="2000" b="1" kern="1200" dirty="0" smtClean="0">
                          <a:solidFill>
                            <a:srgbClr val="FF0000"/>
                          </a:solidFill>
                          <a:latin typeface="宋体" panose="02010600030101010101" pitchFamily="2" charset="-122"/>
                          <a:ea typeface="宋体" panose="02010600030101010101" pitchFamily="2" charset="-122"/>
                          <a:cs typeface="Levenim MT" panose="02010502060101010101" pitchFamily="2" charset="-79"/>
                        </a:rPr>
                        <a:t>家人</a:t>
                      </a: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一直以来的支持。</a:t>
                      </a:r>
                      <a:endParaRPr lang="en-US" altLang="zh-CN" sz="2000" b="1" dirty="0" smtClean="0">
                        <a:latin typeface="宋体" panose="02010600030101010101" pitchFamily="2" charset="-122"/>
                        <a:ea typeface="宋体" panose="02010600030101010101" pitchFamily="2" charset="-122"/>
                        <a:cs typeface="Levenim MT" panose="02010502060101010101" pitchFamily="2" charset="-79"/>
                      </a:endParaRPr>
                    </a:p>
                    <a:p>
                      <a:pPr eaLnBrk="1" hangingPunct="1">
                        <a:lnSpc>
                          <a:spcPct val="200000"/>
                        </a:lnSpc>
                        <a:spcBef>
                          <a:spcPct val="0"/>
                        </a:spcBef>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衷心感谢所有帮助我的实验室</a:t>
                      </a:r>
                      <a:r>
                        <a:rPr lang="zh-CN" altLang="en-US" sz="2000" b="1" kern="1200" dirty="0" smtClean="0">
                          <a:solidFill>
                            <a:srgbClr val="FF0000"/>
                          </a:solidFill>
                          <a:latin typeface="宋体" panose="02010600030101010101" pitchFamily="2" charset="-122"/>
                          <a:ea typeface="宋体" panose="02010600030101010101" pitchFamily="2" charset="-122"/>
                          <a:cs typeface="Levenim MT" panose="02010502060101010101" pitchFamily="2" charset="-79"/>
                        </a:rPr>
                        <a:t>同门和同学</a:t>
                      </a: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a:t>
                      </a:r>
                      <a:endParaRPr lang="en-US" altLang="zh-CN" sz="2000" b="1" dirty="0" smtClean="0">
                        <a:latin typeface="宋体" panose="02010600030101010101" pitchFamily="2" charset="-122"/>
                        <a:ea typeface="宋体" panose="02010600030101010101" pitchFamily="2" charset="-122"/>
                        <a:cs typeface="Levenim MT" panose="02010502060101010101" pitchFamily="2" charset="-79"/>
                      </a:endParaRPr>
                    </a:p>
                    <a:p>
                      <a:pPr eaLnBrk="1" hangingPunct="1">
                        <a:lnSpc>
                          <a:spcPct val="200000"/>
                        </a:lnSpc>
                        <a:spcBef>
                          <a:spcPct val="0"/>
                        </a:spcBef>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衷心感谢辛苦参加论文评阅和答辩的</a:t>
                      </a:r>
                      <a:r>
                        <a:rPr lang="zh-CN" altLang="en-US" sz="2000" b="1" kern="1200" dirty="0" smtClean="0">
                          <a:solidFill>
                            <a:srgbClr val="FF0000"/>
                          </a:solidFill>
                          <a:latin typeface="宋体" panose="02010600030101010101" pitchFamily="2" charset="-122"/>
                          <a:ea typeface="宋体" panose="02010600030101010101" pitchFamily="2" charset="-122"/>
                          <a:cs typeface="Levenim MT" panose="02010502060101010101" pitchFamily="2" charset="-79"/>
                        </a:rPr>
                        <a:t>各位专家</a:t>
                      </a: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a:t>
                      </a:r>
                      <a:endParaRPr lang="zh-CN" altLang="en-US" sz="2000" b="1" dirty="0">
                        <a:latin typeface="宋体" panose="02010600030101010101" pitchFamily="2" charset="-122"/>
                        <a:ea typeface="宋体" panose="02010600030101010101" pitchFamily="2" charset="-122"/>
                        <a:cs typeface="Levenim MT" panose="02010502060101010101"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bg1">
                        <a:lumMod val="95000"/>
                      </a:schemeClr>
                    </a:solidFill>
                  </a:tcPr>
                </a:tc>
              </a:tr>
            </a:tbl>
          </a:graphicData>
        </a:graphic>
      </p:graphicFrame>
    </p:spTree>
    <p:extLst>
      <p:ext uri="{BB962C8B-B14F-4D97-AF65-F5344CB8AC3E}">
        <p14:creationId xmlns:p14="http://schemas.microsoft.com/office/powerpoint/2010/main" val="83268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35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研究背景</a:t>
            </a:r>
            <a:endParaRPr lang="zh-CN" altLang="en-US" dirty="0"/>
          </a:p>
        </p:txBody>
      </p:sp>
      <p:pic>
        <p:nvPicPr>
          <p:cNvPr id="3" name="Picture 2" descr="http://comp.quanjing.com/monkey006/mya0904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6097" y="3017715"/>
            <a:ext cx="3143159" cy="3130903"/>
          </a:xfrm>
          <a:prstGeom prst="rect">
            <a:avLst/>
          </a:prstGeom>
          <a:noFill/>
          <a:extLst>
            <a:ext uri="{909E8E84-426E-40DD-AFC4-6F175D3DCCD1}">
              <a14:hiddenFill xmlns:a14="http://schemas.microsoft.com/office/drawing/2010/main">
                <a:solidFill>
                  <a:srgbClr val="FFFFFF"/>
                </a:solidFill>
              </a14:hiddenFill>
            </a:ext>
          </a:extLst>
        </p:spPr>
      </p:pic>
      <p:sp>
        <p:nvSpPr>
          <p:cNvPr id="4" name="左右箭头 3"/>
          <p:cNvSpPr/>
          <p:nvPr/>
        </p:nvSpPr>
        <p:spPr>
          <a:xfrm>
            <a:off x="5148836" y="4354566"/>
            <a:ext cx="2253449" cy="571399"/>
          </a:xfrm>
          <a:prstGeom prst="lef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pic>
        <p:nvPicPr>
          <p:cNvPr id="5" name="Picture 6" descr="http://www.hooxiao.com/uploadfile/2012/1127/2012112712023226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392" b="10855"/>
          <a:stretch/>
        </p:blipFill>
        <p:spPr bwMode="auto">
          <a:xfrm>
            <a:off x="1534887" y="3017715"/>
            <a:ext cx="3230137" cy="313090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231641" y="749042"/>
            <a:ext cx="10655559" cy="2308324"/>
          </a:xfrm>
          <a:prstGeom prst="rect">
            <a:avLst/>
          </a:prstGeom>
          <a:noFill/>
        </p:spPr>
        <p:txBody>
          <a:bodyPr wrap="square" rtlCol="0">
            <a:spAutoFit/>
          </a:bodyPr>
          <a:lstStyle/>
          <a:p>
            <a:pPr>
              <a:lnSpc>
                <a:spcPct val="150000"/>
              </a:lnSpc>
            </a:pPr>
            <a:r>
              <a:rPr lang="zh-CN" altLang="zh-CN" sz="2400" dirty="0">
                <a:latin typeface="宋体" panose="02010600030101010101" pitchFamily="2" charset="-122"/>
                <a:ea typeface="宋体" panose="02010600030101010101" pitchFamily="2" charset="-122"/>
              </a:rPr>
              <a:t>随着移动互联网的出现，人与人之间可以随时随地的进行交流沟通，交流变得更加方便快捷。社交网络</a:t>
            </a:r>
            <a:r>
              <a:rPr lang="en-US" altLang="zh-CN" sz="2400" dirty="0">
                <a:latin typeface="宋体" panose="02010600030101010101" pitchFamily="2" charset="-122"/>
                <a:ea typeface="宋体" panose="02010600030101010101" pitchFamily="2" charset="-122"/>
              </a:rPr>
              <a:t>(</a:t>
            </a:r>
            <a:r>
              <a:rPr lang="en-US" altLang="zh-CN" sz="2400" dirty="0" err="1">
                <a:latin typeface="+mj-lt"/>
                <a:ea typeface="宋体" panose="02010600030101010101" pitchFamily="2" charset="-122"/>
              </a:rPr>
              <a:t>SNS</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正在以一种新兴的姿态进入人们的生活，各种社交网站也层出不穷，它们给人们的生活带来了便利同时也正在逐渐的改变人们的生活方式和社交方式。</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150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研究意义</a:t>
            </a:r>
            <a:endParaRPr lang="zh-CN" altLang="en-US" dirty="0"/>
          </a:p>
        </p:txBody>
      </p:sp>
      <p:pic>
        <p:nvPicPr>
          <p:cNvPr id="1028" name="Picture 4" descr="http://www.mtrend.net.cn/uploads/baodao/588113598918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362" y="16147840"/>
            <a:ext cx="6220799" cy="46656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22573" y="917579"/>
            <a:ext cx="9842983" cy="1661993"/>
          </a:xfrm>
          <a:prstGeom prst="rect">
            <a:avLst/>
          </a:prstGeom>
          <a:noFill/>
        </p:spPr>
        <p:txBody>
          <a:bodyPr wrap="square" rtlCol="0">
            <a:spAutoFit/>
          </a:bodyPr>
          <a:lstStyle/>
          <a:p>
            <a:r>
              <a:rPr lang="zh-CN" altLang="zh-CN" sz="2800" dirty="0">
                <a:latin typeface="宋体" panose="02010600030101010101" pitchFamily="2" charset="-122"/>
                <a:ea typeface="宋体" panose="02010600030101010101" pitchFamily="2" charset="-122"/>
              </a:rPr>
              <a:t>社交网络和互联网信息传播的主导因素是人与人的关系</a:t>
            </a:r>
            <a:r>
              <a:rPr lang="zh-CN"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好友推荐能</a:t>
            </a:r>
            <a:r>
              <a:rPr lang="zh-CN" altLang="zh-CN" sz="2800" dirty="0" smtClean="0">
                <a:latin typeface="宋体" panose="02010600030101010101" pitchFamily="2" charset="-122"/>
                <a:ea typeface="宋体" panose="02010600030101010101" pitchFamily="2" charset="-122"/>
              </a:rPr>
              <a:t>提升</a:t>
            </a:r>
            <a:r>
              <a:rPr lang="zh-CN" altLang="zh-CN" sz="2800" dirty="0">
                <a:latin typeface="宋体" panose="02010600030101010101" pitchFamily="2" charset="-122"/>
                <a:ea typeface="宋体" panose="02010600030101010101" pitchFamily="2" charset="-122"/>
              </a:rPr>
              <a:t>社交网站中用户的满意度</a:t>
            </a:r>
            <a:r>
              <a:rPr lang="zh-CN" altLang="zh-CN" sz="2800" dirty="0" smtClean="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并</a:t>
            </a:r>
            <a:r>
              <a:rPr lang="zh-CN" altLang="zh-CN" sz="2800" dirty="0" smtClean="0">
                <a:latin typeface="宋体" panose="02010600030101010101" pitchFamily="2" charset="-122"/>
                <a:ea typeface="宋体" panose="02010600030101010101" pitchFamily="2" charset="-122"/>
              </a:rPr>
              <a:t>增强</a:t>
            </a:r>
            <a:r>
              <a:rPr lang="zh-CN" altLang="zh-CN" sz="2800" dirty="0">
                <a:latin typeface="宋体" panose="02010600030101010101" pitchFamily="2" charset="-122"/>
                <a:ea typeface="宋体" panose="02010600030101010101" pitchFamily="2" charset="-122"/>
              </a:rPr>
              <a:t>用户和社交网站</a:t>
            </a:r>
            <a:r>
              <a:rPr lang="zh-CN" altLang="zh-CN" sz="2800" dirty="0" smtClean="0">
                <a:latin typeface="宋体" panose="02010600030101010101" pitchFamily="2" charset="-122"/>
                <a:ea typeface="宋体" panose="02010600030101010101" pitchFamily="2" charset="-122"/>
              </a:rPr>
              <a:t>之间的</a:t>
            </a:r>
            <a:r>
              <a:rPr lang="zh-CN" altLang="zh-CN" sz="2800" dirty="0">
                <a:latin typeface="宋体" panose="02010600030101010101" pitchFamily="2" charset="-122"/>
                <a:ea typeface="宋体" panose="02010600030101010101" pitchFamily="2" charset="-122"/>
              </a:rPr>
              <a:t>黏性</a:t>
            </a:r>
            <a:r>
              <a:rPr lang="zh-CN"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这</a:t>
            </a:r>
            <a:r>
              <a:rPr lang="zh-CN" altLang="zh-CN" sz="2800" dirty="0" smtClean="0">
                <a:latin typeface="宋体" panose="02010600030101010101" pitchFamily="2" charset="-122"/>
                <a:ea typeface="宋体" panose="02010600030101010101" pitchFamily="2" charset="-122"/>
              </a:rPr>
              <a:t>对于</a:t>
            </a:r>
            <a:r>
              <a:rPr lang="zh-CN" altLang="zh-CN" sz="2800" dirty="0">
                <a:latin typeface="宋体" panose="02010600030101010101" pitchFamily="2" charset="-122"/>
                <a:ea typeface="宋体" panose="02010600030101010101" pitchFamily="2" charset="-122"/>
              </a:rPr>
              <a:t>社交网站和用户来说都很有意义。</a:t>
            </a:r>
          </a:p>
          <a:p>
            <a:endParaRPr lang="zh-CN" altLang="en-US" dirty="0"/>
          </a:p>
        </p:txBody>
      </p:sp>
      <p:pic>
        <p:nvPicPr>
          <p:cNvPr id="5" name="图片 4"/>
          <p:cNvPicPr>
            <a:picLocks noChangeAspect="1"/>
          </p:cNvPicPr>
          <p:nvPr/>
        </p:nvPicPr>
        <p:blipFill>
          <a:blip r:embed="rId4"/>
          <a:stretch>
            <a:fillRect/>
          </a:stretch>
        </p:blipFill>
        <p:spPr>
          <a:xfrm>
            <a:off x="1225316" y="3417848"/>
            <a:ext cx="3293409" cy="2443945"/>
          </a:xfrm>
          <a:prstGeom prst="rect">
            <a:avLst/>
          </a:prstGeom>
        </p:spPr>
      </p:pic>
      <p:pic>
        <p:nvPicPr>
          <p:cNvPr id="7" name="图片 6"/>
          <p:cNvPicPr>
            <a:picLocks noChangeAspect="1"/>
          </p:cNvPicPr>
          <p:nvPr/>
        </p:nvPicPr>
        <p:blipFill>
          <a:blip r:embed="rId5"/>
          <a:stretch>
            <a:fillRect/>
          </a:stretch>
        </p:blipFill>
        <p:spPr>
          <a:xfrm>
            <a:off x="6387078" y="3441347"/>
            <a:ext cx="3400992" cy="2420446"/>
          </a:xfrm>
          <a:prstGeom prst="rect">
            <a:avLst/>
          </a:prstGeom>
        </p:spPr>
      </p:pic>
      <p:sp>
        <p:nvSpPr>
          <p:cNvPr id="8" name="矩形 1"/>
          <p:cNvSpPr>
            <a:spLocks noChangeArrowheads="1"/>
          </p:cNvSpPr>
          <p:nvPr/>
        </p:nvSpPr>
        <p:spPr bwMode="auto">
          <a:xfrm>
            <a:off x="1022573" y="6097503"/>
            <a:ext cx="797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dirty="0" smtClean="0">
                <a:latin typeface="华文楷体" panose="02010600040101010101" pitchFamily="2" charset="-122"/>
                <a:ea typeface="华文楷体" panose="02010600040101010101" pitchFamily="2" charset="-122"/>
                <a:sym typeface="华文楷体" panose="02010600040101010101" pitchFamily="2" charset="-122"/>
              </a:rPr>
              <a:t>好友推荐功能在社交网站以及各种应用中，具有较强的实用性且</a:t>
            </a:r>
            <a:r>
              <a:rPr lang="zh-CN" altLang="zh-CN" sz="1800" b="1" dirty="0" smtClean="0">
                <a:latin typeface="华文楷体" panose="02010600040101010101" pitchFamily="2" charset="-122"/>
                <a:ea typeface="华文楷体" panose="02010600040101010101" pitchFamily="2" charset="-122"/>
              </a:rPr>
              <a:t>蕴含</a:t>
            </a:r>
            <a:r>
              <a:rPr lang="zh-CN" altLang="zh-CN" sz="1800" b="1" dirty="0">
                <a:latin typeface="华文楷体" panose="02010600040101010101" pitchFamily="2" charset="-122"/>
                <a:ea typeface="华文楷体" panose="02010600040101010101" pitchFamily="2" charset="-122"/>
              </a:rPr>
              <a:t>着巨大的商业价值和研究价值</a:t>
            </a:r>
            <a:endParaRPr lang="zh-CN" altLang="zh-CN" sz="1800" b="1" dirty="0">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2115646859"/>
      </p:ext>
    </p:extLst>
  </p:cSld>
  <p:clrMapOvr>
    <a:masterClrMapping/>
  </p:clrMapOvr>
  <mc:AlternateContent xmlns:mc="http://schemas.openxmlformats.org/markup-compatibility/2006" xmlns:p14="http://schemas.microsoft.com/office/powerpoint/2010/main">
    <mc:Choice Requires="p14">
      <p:transition spd="med" p14:dur="700" advTm="17">
        <p:fade/>
      </p:transition>
    </mc:Choice>
    <mc:Fallback xmlns="">
      <p:transition spd="med" advTm="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研究内容</a:t>
            </a:r>
            <a:endParaRPr lang="zh-CN" altLang="en-US" dirty="0"/>
          </a:p>
        </p:txBody>
      </p:sp>
      <p:sp>
        <p:nvSpPr>
          <p:cNvPr id="30" name="AutoShape 36"/>
          <p:cNvSpPr>
            <a:spLocks noChangeArrowheads="1"/>
          </p:cNvSpPr>
          <p:nvPr/>
        </p:nvSpPr>
        <p:spPr bwMode="auto">
          <a:xfrm>
            <a:off x="1022573" y="3203980"/>
            <a:ext cx="1752600" cy="2598700"/>
          </a:xfrm>
          <a:prstGeom prst="roundRect">
            <a:avLst>
              <a:gd name="adj" fmla="val 4690"/>
            </a:avLst>
          </a:prstGeom>
          <a:noFill/>
          <a:ln w="5715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Freeform 22"/>
          <p:cNvSpPr>
            <a:spLocks noChangeArrowheads="1"/>
          </p:cNvSpPr>
          <p:nvPr/>
        </p:nvSpPr>
        <p:spPr bwMode="auto">
          <a:xfrm>
            <a:off x="5200991" y="1747601"/>
            <a:ext cx="1597376" cy="660306"/>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17A2A2">
                  <a:alpha val="31998"/>
                </a:srgbClr>
              </a:gs>
              <a:gs pos="100000">
                <a:schemeClr va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AutoShape 25"/>
          <p:cNvSpPr>
            <a:spLocks noChangeArrowheads="1"/>
          </p:cNvSpPr>
          <p:nvPr/>
        </p:nvSpPr>
        <p:spPr bwMode="auto">
          <a:xfrm>
            <a:off x="3757234" y="2844072"/>
            <a:ext cx="1754188" cy="2697420"/>
          </a:xfrm>
          <a:prstGeom prst="roundRect">
            <a:avLst>
              <a:gd name="adj" fmla="val 4690"/>
            </a:avLst>
          </a:prstGeom>
          <a:noFill/>
          <a:ln w="571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AutoShape 26"/>
          <p:cNvSpPr>
            <a:spLocks noChangeArrowheads="1"/>
          </p:cNvSpPr>
          <p:nvPr/>
        </p:nvSpPr>
        <p:spPr bwMode="auto">
          <a:xfrm>
            <a:off x="3936622" y="2736122"/>
            <a:ext cx="1422400" cy="223838"/>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AutoShape 27"/>
          <p:cNvSpPr>
            <a:spLocks noChangeArrowheads="1"/>
          </p:cNvSpPr>
          <p:nvPr/>
        </p:nvSpPr>
        <p:spPr bwMode="auto">
          <a:xfrm flipH="1">
            <a:off x="5216147" y="2794860"/>
            <a:ext cx="55562" cy="112712"/>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AutoShape 28"/>
          <p:cNvSpPr>
            <a:spLocks noChangeArrowheads="1"/>
          </p:cNvSpPr>
          <p:nvPr/>
        </p:nvSpPr>
        <p:spPr bwMode="auto">
          <a:xfrm flipH="1">
            <a:off x="4001709" y="2788510"/>
            <a:ext cx="53975" cy="1111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AutoShape 29"/>
          <p:cNvSpPr>
            <a:spLocks noChangeArrowheads="1"/>
          </p:cNvSpPr>
          <p:nvPr/>
        </p:nvSpPr>
        <p:spPr bwMode="auto">
          <a:xfrm>
            <a:off x="6500710" y="2469253"/>
            <a:ext cx="1752600" cy="2878923"/>
          </a:xfrm>
          <a:prstGeom prst="roundRect">
            <a:avLst>
              <a:gd name="adj" fmla="val 4690"/>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AutoShape 30"/>
          <p:cNvSpPr>
            <a:spLocks noChangeArrowheads="1"/>
          </p:cNvSpPr>
          <p:nvPr/>
        </p:nvSpPr>
        <p:spPr bwMode="auto">
          <a:xfrm>
            <a:off x="6665810" y="2358129"/>
            <a:ext cx="1422400" cy="223838"/>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AutoShape 31"/>
          <p:cNvSpPr>
            <a:spLocks noChangeArrowheads="1"/>
          </p:cNvSpPr>
          <p:nvPr/>
        </p:nvSpPr>
        <p:spPr bwMode="auto">
          <a:xfrm flipH="1">
            <a:off x="7953273" y="2413692"/>
            <a:ext cx="53975" cy="1111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AutoShape 32"/>
          <p:cNvSpPr>
            <a:spLocks noChangeArrowheads="1"/>
          </p:cNvSpPr>
          <p:nvPr/>
        </p:nvSpPr>
        <p:spPr bwMode="auto">
          <a:xfrm flipH="1">
            <a:off x="6743598" y="2413692"/>
            <a:ext cx="55562" cy="1111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Freeform 33"/>
          <p:cNvSpPr>
            <a:spLocks noChangeArrowheads="1"/>
          </p:cNvSpPr>
          <p:nvPr/>
        </p:nvSpPr>
        <p:spPr bwMode="auto">
          <a:xfrm>
            <a:off x="2451037" y="2210942"/>
            <a:ext cx="1664463" cy="643505"/>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C4E26C">
                  <a:alpha val="31998"/>
                </a:srgbClr>
              </a:gs>
              <a:gs pos="100000">
                <a:schemeClr val="fo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Text Box 34"/>
          <p:cNvSpPr txBox="1">
            <a:spLocks noChangeArrowheads="1"/>
          </p:cNvSpPr>
          <p:nvPr/>
        </p:nvSpPr>
        <p:spPr bwMode="auto">
          <a:xfrm>
            <a:off x="4184272" y="2695300"/>
            <a:ext cx="903287" cy="307975"/>
          </a:xfrm>
          <a:prstGeom prst="rect">
            <a:avLst/>
          </a:prstGeom>
          <a:noFill/>
          <a:ln w="9525">
            <a:noFill/>
            <a:miter lim="800000"/>
            <a:headEnd/>
            <a:tailEnd/>
          </a:ln>
        </p:spPr>
        <p:txBody>
          <a:bodyPr wrap="none">
            <a:spAutoFit/>
          </a:bodyPr>
          <a:lstStyle/>
          <a:p>
            <a:pPr eaLnBrk="0" hangingPunct="0">
              <a:defRPr/>
            </a:pPr>
            <a:r>
              <a:rPr lang="zh-CN" altLang="en-US" sz="1400" b="1" dirty="0">
                <a:effectLst>
                  <a:outerShdw blurRad="38100" dist="38100" dir="2700000" algn="tl">
                    <a:srgbClr val="C0C0C0"/>
                  </a:outerShdw>
                </a:effectLst>
                <a:ea typeface="微软雅黑" pitchFamily="34" charset="-122"/>
              </a:rPr>
              <a:t>构建模型</a:t>
            </a:r>
          </a:p>
        </p:txBody>
      </p:sp>
      <p:sp>
        <p:nvSpPr>
          <p:cNvPr id="44" name="Text Box 35"/>
          <p:cNvSpPr txBox="1">
            <a:spLocks noChangeArrowheads="1"/>
          </p:cNvSpPr>
          <p:nvPr/>
        </p:nvSpPr>
        <p:spPr bwMode="auto">
          <a:xfrm>
            <a:off x="6930923" y="2325245"/>
            <a:ext cx="903287" cy="307975"/>
          </a:xfrm>
          <a:prstGeom prst="rect">
            <a:avLst/>
          </a:prstGeom>
          <a:noFill/>
          <a:ln w="9525">
            <a:noFill/>
            <a:miter lim="800000"/>
            <a:headEnd/>
            <a:tailEnd/>
          </a:ln>
        </p:spPr>
        <p:txBody>
          <a:bodyPr wrap="none">
            <a:spAutoFit/>
          </a:bodyPr>
          <a:lstStyle/>
          <a:p>
            <a:pPr eaLnBrk="0" hangingPunct="0">
              <a:defRPr/>
            </a:pPr>
            <a:r>
              <a:rPr lang="zh-CN" altLang="en-US" sz="1400" b="1" dirty="0">
                <a:effectLst>
                  <a:outerShdw blurRad="38100" dist="38100" dir="2700000" algn="tl">
                    <a:srgbClr val="C0C0C0"/>
                  </a:outerShdw>
                </a:effectLst>
                <a:ea typeface="微软雅黑" pitchFamily="34" charset="-122"/>
              </a:rPr>
              <a:t>模型改进</a:t>
            </a:r>
          </a:p>
        </p:txBody>
      </p:sp>
      <p:sp>
        <p:nvSpPr>
          <p:cNvPr id="45" name="AutoShape 37"/>
          <p:cNvSpPr>
            <a:spLocks noChangeArrowheads="1"/>
          </p:cNvSpPr>
          <p:nvPr/>
        </p:nvSpPr>
        <p:spPr bwMode="auto">
          <a:xfrm>
            <a:off x="1187673" y="3069042"/>
            <a:ext cx="1422400" cy="193675"/>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AutoShape 38"/>
          <p:cNvSpPr>
            <a:spLocks noChangeArrowheads="1"/>
          </p:cNvSpPr>
          <p:nvPr/>
        </p:nvSpPr>
        <p:spPr bwMode="auto">
          <a:xfrm flipH="1">
            <a:off x="2473548" y="3116667"/>
            <a:ext cx="53975" cy="984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AutoShape 39"/>
          <p:cNvSpPr>
            <a:spLocks noChangeArrowheads="1"/>
          </p:cNvSpPr>
          <p:nvPr/>
        </p:nvSpPr>
        <p:spPr bwMode="auto">
          <a:xfrm flipH="1">
            <a:off x="1265460" y="3116667"/>
            <a:ext cx="55563" cy="984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Text Box 40"/>
          <p:cNvSpPr txBox="1">
            <a:spLocks noChangeArrowheads="1"/>
          </p:cNvSpPr>
          <p:nvPr/>
        </p:nvSpPr>
        <p:spPr bwMode="auto">
          <a:xfrm>
            <a:off x="1455960" y="3003275"/>
            <a:ext cx="903288" cy="307975"/>
          </a:xfrm>
          <a:prstGeom prst="rect">
            <a:avLst/>
          </a:prstGeom>
          <a:noFill/>
          <a:ln w="9525">
            <a:noFill/>
            <a:miter lim="800000"/>
            <a:headEnd/>
            <a:tailEnd/>
          </a:ln>
        </p:spPr>
        <p:txBody>
          <a:bodyPr wrap="none">
            <a:spAutoFit/>
          </a:bodyPr>
          <a:lstStyle/>
          <a:p>
            <a:pPr eaLnBrk="0" hangingPunct="0">
              <a:defRPr/>
            </a:pPr>
            <a:r>
              <a:rPr lang="zh-CN" altLang="en-US" sz="1400" b="1" dirty="0">
                <a:effectLst>
                  <a:outerShdw blurRad="38100" dist="38100" dir="2700000" algn="tl">
                    <a:srgbClr val="C0C0C0"/>
                  </a:outerShdw>
                </a:effectLst>
                <a:ea typeface="微软雅黑" pitchFamily="34" charset="-122"/>
              </a:rPr>
              <a:t>数据获取</a:t>
            </a:r>
          </a:p>
        </p:txBody>
      </p:sp>
      <p:sp>
        <p:nvSpPr>
          <p:cNvPr id="49" name="Text Box 41"/>
          <p:cNvSpPr txBox="1">
            <a:spLocks noChangeArrowheads="1"/>
          </p:cNvSpPr>
          <p:nvPr/>
        </p:nvSpPr>
        <p:spPr bwMode="auto">
          <a:xfrm>
            <a:off x="1074960" y="3275417"/>
            <a:ext cx="1676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dirty="0" smtClean="0"/>
              <a:t>本文采用自行编写的爬虫程序，通过迭代的方式对用户的新浪微博数据和好友信息进行爬取，并分析</a:t>
            </a:r>
            <a:r>
              <a:rPr lang="zh-CN" altLang="en-US" sz="1600" dirty="0"/>
              <a:t>微博用户</a:t>
            </a:r>
            <a:r>
              <a:rPr lang="zh-CN" altLang="en-US" sz="1600" dirty="0" smtClean="0"/>
              <a:t>行为，通过度分布图验证</a:t>
            </a:r>
            <a:r>
              <a:rPr lang="zh-CN" altLang="en-US" sz="1600" dirty="0"/>
              <a:t>数据的真实性。</a:t>
            </a:r>
          </a:p>
        </p:txBody>
      </p:sp>
      <p:sp>
        <p:nvSpPr>
          <p:cNvPr id="50" name="Text Box 42"/>
          <p:cNvSpPr txBox="1">
            <a:spLocks noChangeArrowheads="1"/>
          </p:cNvSpPr>
          <p:nvPr/>
        </p:nvSpPr>
        <p:spPr bwMode="auto">
          <a:xfrm>
            <a:off x="3822322" y="2986947"/>
            <a:ext cx="1676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dirty="0">
                <a:sym typeface="Arial" panose="020B0604020202020204" pitchFamily="34" charset="0"/>
              </a:rPr>
              <a:t>本文根据微博</a:t>
            </a:r>
            <a:r>
              <a:rPr lang="zh-CN" altLang="en-US" sz="1600" dirty="0" smtClean="0">
                <a:sym typeface="Arial" panose="020B0604020202020204" pitchFamily="34" charset="0"/>
              </a:rPr>
              <a:t>信息的特点，进行文本语义分析，并提取文本中含有的情感程度词进行两步考虑，构建</a:t>
            </a:r>
            <a:r>
              <a:rPr lang="en-US" altLang="zh-CN" sz="1600" b="1" dirty="0" smtClean="0">
                <a:latin typeface="+mj-lt"/>
                <a:sym typeface="Arial" panose="020B0604020202020204" pitchFamily="34" charset="0"/>
              </a:rPr>
              <a:t>SEM</a:t>
            </a:r>
            <a:r>
              <a:rPr lang="zh-CN" altLang="en-US" sz="1600" dirty="0" smtClean="0">
                <a:sym typeface="Arial" panose="020B0604020202020204" pitchFamily="34" charset="0"/>
              </a:rPr>
              <a:t>模型。并引入时间因素，综合进行</a:t>
            </a:r>
            <a:r>
              <a:rPr lang="zh-CN" altLang="en-US" sz="1600" dirty="0">
                <a:sym typeface="Arial" panose="020B0604020202020204" pitchFamily="34" charset="0"/>
              </a:rPr>
              <a:t>好友</a:t>
            </a:r>
            <a:r>
              <a:rPr lang="zh-CN" altLang="en-US" sz="1600" dirty="0" smtClean="0">
                <a:sym typeface="Arial" panose="020B0604020202020204" pitchFamily="34" charset="0"/>
              </a:rPr>
              <a:t>推荐。</a:t>
            </a:r>
            <a:endParaRPr lang="zh-CN" altLang="en-US" sz="1600" dirty="0">
              <a:sym typeface="Arial" panose="020B0604020202020204" pitchFamily="34" charset="0"/>
            </a:endParaRPr>
          </a:p>
        </p:txBody>
      </p:sp>
      <p:sp>
        <p:nvSpPr>
          <p:cNvPr id="51" name="Text Box 43"/>
          <p:cNvSpPr txBox="1">
            <a:spLocks noChangeArrowheads="1"/>
          </p:cNvSpPr>
          <p:nvPr/>
        </p:nvSpPr>
        <p:spPr bwMode="auto">
          <a:xfrm>
            <a:off x="6578497" y="2600224"/>
            <a:ext cx="16287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dirty="0" smtClean="0">
                <a:latin typeface="宋体" panose="02010600030101010101" pitchFamily="2" charset="-122"/>
              </a:rPr>
              <a:t>本文进一步对微博内容分析，采用交叉的文本相似度计算方法，采用情感词词典进行情感分析，并综合考虑时间因素，提出了</a:t>
            </a:r>
            <a:r>
              <a:rPr lang="en-US" altLang="zh-CN" sz="1600" b="1" dirty="0" err="1" smtClean="0">
                <a:latin typeface="宋体" panose="02010600030101010101" pitchFamily="2" charset="-122"/>
              </a:rPr>
              <a:t>ESEM</a:t>
            </a:r>
            <a:r>
              <a:rPr lang="zh-CN" altLang="en-US" sz="1600" dirty="0" smtClean="0">
                <a:latin typeface="宋体" panose="02010600030101010101" pitchFamily="2" charset="-122"/>
              </a:rPr>
              <a:t>模型。并在更大的数据集进行验证。</a:t>
            </a:r>
            <a:endParaRPr lang="zh-CN" altLang="en-US" sz="1600" dirty="0">
              <a:latin typeface="仿宋_GB2312" pitchFamily="1" charset="-122"/>
              <a:ea typeface="仿宋_GB2312" pitchFamily="1" charset="-122"/>
            </a:endParaRPr>
          </a:p>
        </p:txBody>
      </p:sp>
      <p:sp>
        <p:nvSpPr>
          <p:cNvPr id="52" name="TextBox 42"/>
          <p:cNvSpPr txBox="1">
            <a:spLocks noChangeArrowheads="1"/>
          </p:cNvSpPr>
          <p:nvPr/>
        </p:nvSpPr>
        <p:spPr bwMode="auto">
          <a:xfrm>
            <a:off x="4205194" y="2280512"/>
            <a:ext cx="91440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创新点</a:t>
            </a:r>
          </a:p>
        </p:txBody>
      </p:sp>
      <p:sp>
        <p:nvSpPr>
          <p:cNvPr id="53" name="TextBox 43"/>
          <p:cNvSpPr txBox="1">
            <a:spLocks noChangeArrowheads="1"/>
          </p:cNvSpPr>
          <p:nvPr/>
        </p:nvSpPr>
        <p:spPr bwMode="auto">
          <a:xfrm>
            <a:off x="6919471" y="1835559"/>
            <a:ext cx="903286"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创新点</a:t>
            </a:r>
          </a:p>
        </p:txBody>
      </p:sp>
      <p:sp>
        <p:nvSpPr>
          <p:cNvPr id="26" name="AutoShape 29"/>
          <p:cNvSpPr>
            <a:spLocks noChangeArrowheads="1"/>
          </p:cNvSpPr>
          <p:nvPr/>
        </p:nvSpPr>
        <p:spPr bwMode="auto">
          <a:xfrm>
            <a:off x="9394998" y="1830946"/>
            <a:ext cx="1752600" cy="2798762"/>
          </a:xfrm>
          <a:prstGeom prst="roundRect">
            <a:avLst>
              <a:gd name="adj" fmla="val 4690"/>
            </a:avLst>
          </a:prstGeom>
          <a:ln w="57150">
            <a:headEnd/>
            <a:tailEnd/>
          </a:ln>
          <a:extLst/>
        </p:spPr>
        <p:style>
          <a:lnRef idx="2">
            <a:schemeClr val="accent6"/>
          </a:lnRef>
          <a:fillRef idx="1">
            <a:schemeClr val="lt1"/>
          </a:fillRef>
          <a:effectRef idx="0">
            <a:schemeClr val="accent6"/>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AutoShape 30"/>
          <p:cNvSpPr>
            <a:spLocks noChangeArrowheads="1"/>
          </p:cNvSpPr>
          <p:nvPr/>
        </p:nvSpPr>
        <p:spPr bwMode="auto">
          <a:xfrm>
            <a:off x="9560098" y="1719821"/>
            <a:ext cx="1422400" cy="223838"/>
          </a:xfrm>
          <a:prstGeom prst="roundRect">
            <a:avLst>
              <a:gd name="adj" fmla="val 50000"/>
            </a:avLst>
          </a:prstGeom>
          <a:solidFill>
            <a:schemeClr val="accent1"/>
          </a:solidFill>
          <a:ln>
            <a:no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AutoShape 31"/>
          <p:cNvSpPr>
            <a:spLocks noChangeArrowheads="1"/>
          </p:cNvSpPr>
          <p:nvPr/>
        </p:nvSpPr>
        <p:spPr bwMode="auto">
          <a:xfrm flipH="1">
            <a:off x="10847561" y="1775384"/>
            <a:ext cx="53975" cy="1111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AutoShape 32"/>
          <p:cNvSpPr>
            <a:spLocks noChangeArrowheads="1"/>
          </p:cNvSpPr>
          <p:nvPr/>
        </p:nvSpPr>
        <p:spPr bwMode="auto">
          <a:xfrm flipH="1">
            <a:off x="9637886" y="1775384"/>
            <a:ext cx="55562" cy="1111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Text Box 35"/>
          <p:cNvSpPr txBox="1">
            <a:spLocks noChangeArrowheads="1"/>
          </p:cNvSpPr>
          <p:nvPr/>
        </p:nvSpPr>
        <p:spPr bwMode="auto">
          <a:xfrm>
            <a:off x="9825211" y="1686937"/>
            <a:ext cx="903287" cy="307975"/>
          </a:xfrm>
          <a:prstGeom prst="rect">
            <a:avLst/>
          </a:prstGeom>
          <a:noFill/>
          <a:ln w="9525">
            <a:noFill/>
            <a:miter lim="800000"/>
            <a:headEnd/>
            <a:tailEnd/>
          </a:ln>
        </p:spPr>
        <p:txBody>
          <a:bodyPr wrap="none">
            <a:spAutoFit/>
          </a:bodyPr>
          <a:lstStyle/>
          <a:p>
            <a:pPr eaLnBrk="0" hangingPunct="0">
              <a:defRPr/>
            </a:pPr>
            <a:r>
              <a:rPr lang="zh-CN" altLang="en-US" sz="1400" b="1" dirty="0" smtClean="0">
                <a:effectLst>
                  <a:outerShdw blurRad="38100" dist="38100" dir="2700000" algn="tl">
                    <a:srgbClr val="C0C0C0"/>
                  </a:outerShdw>
                </a:effectLst>
                <a:ea typeface="微软雅黑" pitchFamily="34" charset="-122"/>
              </a:rPr>
              <a:t>开发系统</a:t>
            </a:r>
            <a:endParaRPr lang="zh-CN" altLang="en-US" sz="1400" b="1" dirty="0">
              <a:effectLst>
                <a:outerShdw blurRad="38100" dist="38100" dir="2700000" algn="tl">
                  <a:srgbClr val="C0C0C0"/>
                </a:outerShdw>
              </a:effectLst>
              <a:ea typeface="微软雅黑" pitchFamily="34" charset="-122"/>
            </a:endParaRPr>
          </a:p>
        </p:txBody>
      </p:sp>
      <p:sp>
        <p:nvSpPr>
          <p:cNvPr id="54" name="Text Box 43"/>
          <p:cNvSpPr txBox="1">
            <a:spLocks noChangeArrowheads="1"/>
          </p:cNvSpPr>
          <p:nvPr/>
        </p:nvSpPr>
        <p:spPr bwMode="auto">
          <a:xfrm>
            <a:off x="9460086" y="2059546"/>
            <a:ext cx="16287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dirty="0">
                <a:latin typeface="宋体" panose="02010600030101010101" pitchFamily="2" charset="-122"/>
              </a:rPr>
              <a:t>对</a:t>
            </a:r>
            <a:r>
              <a:rPr lang="zh-CN" altLang="en-US" sz="1600" dirty="0" smtClean="0">
                <a:latin typeface="宋体" panose="02010600030101010101" pitchFamily="2" charset="-122"/>
              </a:rPr>
              <a:t>用户的文本语义和情感分析，设计开发了融合时间因素的基于用户文本语义和情感分析的好友推荐系统，采用</a:t>
            </a:r>
            <a:r>
              <a:rPr lang="en-US" altLang="zh-CN" sz="1600" dirty="0" smtClean="0">
                <a:latin typeface="宋体" panose="02010600030101010101" pitchFamily="2" charset="-122"/>
              </a:rPr>
              <a:t>Django</a:t>
            </a:r>
            <a:r>
              <a:rPr lang="zh-CN" altLang="en-US" sz="1600" dirty="0" smtClean="0">
                <a:latin typeface="宋体" panose="02010600030101010101" pitchFamily="2" charset="-122"/>
              </a:rPr>
              <a:t>框架进行开发。</a:t>
            </a:r>
            <a:endParaRPr lang="zh-CN" altLang="en-US" sz="1600" dirty="0">
              <a:latin typeface="仿宋_GB2312" pitchFamily="1" charset="-122"/>
              <a:ea typeface="仿宋_GB2312" pitchFamily="1" charset="-122"/>
            </a:endParaRPr>
          </a:p>
        </p:txBody>
      </p:sp>
      <p:sp>
        <p:nvSpPr>
          <p:cNvPr id="56" name="Freeform 22"/>
          <p:cNvSpPr>
            <a:spLocks noChangeArrowheads="1"/>
          </p:cNvSpPr>
          <p:nvPr/>
        </p:nvSpPr>
        <p:spPr bwMode="auto">
          <a:xfrm>
            <a:off x="7955346" y="1342090"/>
            <a:ext cx="1597376" cy="660306"/>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rgbClr val="92D050"/>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76421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checkerboard(across)">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1000" fill="hold"/>
                                        <p:tgtEl>
                                          <p:spTgt spid="43"/>
                                        </p:tgtEl>
                                        <p:attrNameLst>
                                          <p:attrName>ppt_x</p:attrName>
                                        </p:attrNameLst>
                                      </p:cBhvr>
                                      <p:tavLst>
                                        <p:tav tm="0">
                                          <p:val>
                                            <p:strVal val="#ppt_x"/>
                                          </p:val>
                                        </p:tav>
                                        <p:tav tm="100000">
                                          <p:val>
                                            <p:strVal val="#ppt_x"/>
                                          </p:val>
                                        </p:tav>
                                      </p:tavLst>
                                    </p:anim>
                                    <p:anim calcmode="lin" valueType="num">
                                      <p:cBhvr additive="base">
                                        <p:cTn id="31" dur="1000" fill="hold"/>
                                        <p:tgtEl>
                                          <p:spTgt spid="4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1000" fill="hold"/>
                                        <p:tgtEl>
                                          <p:spTgt spid="35"/>
                                        </p:tgtEl>
                                        <p:attrNameLst>
                                          <p:attrName>ppt_x</p:attrName>
                                        </p:attrNameLst>
                                      </p:cBhvr>
                                      <p:tavLst>
                                        <p:tav tm="0">
                                          <p:val>
                                            <p:strVal val="#ppt_x"/>
                                          </p:val>
                                        </p:tav>
                                        <p:tav tm="100000">
                                          <p:val>
                                            <p:strVal val="#ppt_x"/>
                                          </p:val>
                                        </p:tav>
                                      </p:tavLst>
                                    </p:anim>
                                    <p:anim calcmode="lin" valueType="num">
                                      <p:cBhvr additive="base">
                                        <p:cTn id="35" dur="1000" fill="hold"/>
                                        <p:tgtEl>
                                          <p:spTgt spid="3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1000" fill="hold"/>
                                        <p:tgtEl>
                                          <p:spTgt spid="34"/>
                                        </p:tgtEl>
                                        <p:attrNameLst>
                                          <p:attrName>ppt_x</p:attrName>
                                        </p:attrNameLst>
                                      </p:cBhvr>
                                      <p:tavLst>
                                        <p:tav tm="0">
                                          <p:val>
                                            <p:strVal val="#ppt_x"/>
                                          </p:val>
                                        </p:tav>
                                        <p:tav tm="100000">
                                          <p:val>
                                            <p:strVal val="#ppt_x"/>
                                          </p:val>
                                        </p:tav>
                                      </p:tavLst>
                                    </p:anim>
                                    <p:anim calcmode="lin" valueType="num">
                                      <p:cBhvr additive="base">
                                        <p:cTn id="39" dur="1000" fill="hold"/>
                                        <p:tgtEl>
                                          <p:spTgt spid="3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1000" fill="hold"/>
                                        <p:tgtEl>
                                          <p:spTgt spid="50"/>
                                        </p:tgtEl>
                                        <p:attrNameLst>
                                          <p:attrName>ppt_x</p:attrName>
                                        </p:attrNameLst>
                                      </p:cBhvr>
                                      <p:tavLst>
                                        <p:tav tm="0">
                                          <p:val>
                                            <p:strVal val="#ppt_x"/>
                                          </p:val>
                                        </p:tav>
                                        <p:tav tm="100000">
                                          <p:val>
                                            <p:strVal val="#ppt_x"/>
                                          </p:val>
                                        </p:tav>
                                      </p:tavLst>
                                    </p:anim>
                                    <p:anim calcmode="lin" valueType="num">
                                      <p:cBhvr additive="base">
                                        <p:cTn id="43" dur="10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checkerboard(across)">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box(in)">
                                      <p:cBhvr>
                                        <p:cTn id="53" dur="500"/>
                                        <p:tgtEl>
                                          <p:spTgt spid="39"/>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box(in)">
                                      <p:cBhvr>
                                        <p:cTn id="56" dur="500"/>
                                        <p:tgtEl>
                                          <p:spTgt spid="44"/>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box(in)">
                                      <p:cBhvr>
                                        <p:cTn id="59" dur="500"/>
                                        <p:tgtEl>
                                          <p:spTgt spid="38"/>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box(in)">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fill="hold"/>
                                        <p:tgtEl>
                                          <p:spTgt spid="52"/>
                                        </p:tgtEl>
                                        <p:attrNameLst>
                                          <p:attrName>ppt_x</p:attrName>
                                        </p:attrNameLst>
                                      </p:cBhvr>
                                      <p:tavLst>
                                        <p:tav tm="0">
                                          <p:val>
                                            <p:strVal val="1+#ppt_w/2"/>
                                          </p:val>
                                        </p:tav>
                                        <p:tav tm="100000">
                                          <p:val>
                                            <p:strVal val="#ppt_x"/>
                                          </p:val>
                                        </p:tav>
                                      </p:tavLst>
                                    </p:anim>
                                    <p:anim calcmode="lin" valueType="num">
                                      <p:cBhvr additive="base">
                                        <p:cTn id="68" dur="500" fill="hold"/>
                                        <p:tgtEl>
                                          <p:spTgt spid="52"/>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additive="base">
                                        <p:cTn id="71" dur="500" fill="hold"/>
                                        <p:tgtEl>
                                          <p:spTgt spid="53"/>
                                        </p:tgtEl>
                                        <p:attrNameLst>
                                          <p:attrName>ppt_x</p:attrName>
                                        </p:attrNameLst>
                                      </p:cBhvr>
                                      <p:tavLst>
                                        <p:tav tm="0">
                                          <p:val>
                                            <p:strVal val="1+#ppt_w/2"/>
                                          </p:val>
                                        </p:tav>
                                        <p:tav tm="100000">
                                          <p:val>
                                            <p:strVal val="#ppt_x"/>
                                          </p:val>
                                        </p:tav>
                                      </p:tavLst>
                                    </p:anim>
                                    <p:anim calcmode="lin" valueType="num">
                                      <p:cBhvr additive="base">
                                        <p:cTn id="72"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5" presetClass="entr" presetSubtype="10" fill="hold"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checkerboard(across)">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box(in)">
                                      <p:cBhvr>
                                        <p:cTn id="82" dur="500"/>
                                        <p:tgtEl>
                                          <p:spTgt spid="27"/>
                                        </p:tgtEl>
                                      </p:cBhvr>
                                    </p:animEffect>
                                  </p:childTnLst>
                                </p:cTn>
                              </p:par>
                              <p:par>
                                <p:cTn id="83" presetID="4" presetClass="entr" presetSubtype="16"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box(in)">
                                      <p:cBhvr>
                                        <p:cTn id="85" dur="500"/>
                                        <p:tgtEl>
                                          <p:spTgt spid="31"/>
                                        </p:tgtEl>
                                      </p:cBhvr>
                                    </p:animEffect>
                                  </p:childTnLst>
                                </p:cTn>
                              </p:par>
                              <p:par>
                                <p:cTn id="86" presetID="4" presetClass="entr" presetSubtype="16" fill="hold" grpId="0"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ox(in)">
                                      <p:cBhvr>
                                        <p:cTn id="88" dur="500"/>
                                        <p:tgtEl>
                                          <p:spTgt spid="26"/>
                                        </p:tgtEl>
                                      </p:cBhvr>
                                    </p:animEffect>
                                  </p:childTnLst>
                                </p:cTn>
                              </p:par>
                              <p:par>
                                <p:cTn id="89" presetID="4" presetClass="entr" presetSubtype="16"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box(in)">
                                      <p:cBhvr>
                                        <p:cTn id="9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autoUpdateAnimBg="0"/>
      <p:bldP spid="34" grpId="0" animBg="1" autoUpdateAnimBg="0"/>
      <p:bldP spid="35" grpId="0" animBg="1" autoUpdateAnimBg="0"/>
      <p:bldP spid="38" grpId="0" animBg="1" autoUpdateAnimBg="0"/>
      <p:bldP spid="39" grpId="0" animBg="1" autoUpdateAnimBg="0"/>
      <p:bldP spid="43" grpId="0" autoUpdateAnimBg="0"/>
      <p:bldP spid="44" grpId="0" autoUpdateAnimBg="0"/>
      <p:bldP spid="45" grpId="0" animBg="1" autoUpdateAnimBg="0"/>
      <p:bldP spid="48" grpId="0" autoUpdateAnimBg="0"/>
      <p:bldP spid="49" grpId="0" autoUpdateAnimBg="0"/>
      <p:bldP spid="50" grpId="0" autoUpdateAnimBg="0"/>
      <p:bldP spid="51" grpId="0" autoUpdateAnimBg="0"/>
      <p:bldP spid="52" grpId="0" animBg="1" autoUpdateAnimBg="0"/>
      <p:bldP spid="53" grpId="0" animBg="1" autoUpdateAnimBg="0"/>
      <p:bldP spid="26" grpId="0" animBg="1" autoUpdateAnimBg="0"/>
      <p:bldP spid="27" grpId="0" animBg="1" autoUpdateAnimBg="0"/>
      <p:bldP spid="31" grpId="0" autoUpdateAnimBg="0"/>
      <p:bldP spid="5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302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612">
        <p:fade/>
      </p:transition>
    </mc:Choice>
    <mc:Fallback xmlns="">
      <p:transition spd="med" advTm="612">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1269" y="270823"/>
            <a:ext cx="6422095" cy="482670"/>
          </a:xfrm>
        </p:spPr>
        <p:txBody>
          <a:bodyPr>
            <a:noAutofit/>
          </a:bodyPr>
          <a:lstStyle/>
          <a:p>
            <a:r>
              <a:rPr lang="en-US" altLang="zh-CN" dirty="0"/>
              <a:t>2.1 </a:t>
            </a:r>
            <a:r>
              <a:rPr lang="zh-CN" altLang="en-US" dirty="0"/>
              <a:t>推荐系统和算法</a:t>
            </a:r>
          </a:p>
        </p:txBody>
      </p:sp>
      <p:sp>
        <p:nvSpPr>
          <p:cNvPr id="5" name="Rectangle 2"/>
          <p:cNvSpPr>
            <a:spLocks noChangeArrowheads="1"/>
          </p:cNvSpPr>
          <p:nvPr/>
        </p:nvSpPr>
        <p:spPr bwMode="auto">
          <a:xfrm>
            <a:off x="2286136" y="24561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Group 3"/>
          <p:cNvGrpSpPr>
            <a:grpSpLocks/>
          </p:cNvGrpSpPr>
          <p:nvPr/>
        </p:nvGrpSpPr>
        <p:grpSpPr bwMode="auto">
          <a:xfrm>
            <a:off x="1730829" y="1013413"/>
            <a:ext cx="4784357" cy="571200"/>
            <a:chOff x="480" y="864"/>
            <a:chExt cx="2085" cy="720"/>
          </a:xfrm>
        </p:grpSpPr>
        <p:sp>
          <p:nvSpPr>
            <p:cNvPr id="19" name="AutoShape 6"/>
            <p:cNvSpPr>
              <a:spLocks noChangeArrowheads="1"/>
            </p:cNvSpPr>
            <p:nvPr/>
          </p:nvSpPr>
          <p:spPr bwMode="auto">
            <a:xfrm>
              <a:off x="1317" y="864"/>
              <a:ext cx="1248"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20" name="AutoShape 8"/>
            <p:cNvSpPr>
              <a:spLocks noChangeArrowheads="1"/>
            </p:cNvSpPr>
            <p:nvPr/>
          </p:nvSpPr>
          <p:spPr bwMode="auto">
            <a:xfrm>
              <a:off x="480" y="864"/>
              <a:ext cx="1125"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21" name="Text Box 9"/>
            <p:cNvSpPr txBox="1">
              <a:spLocks noChangeArrowheads="1"/>
            </p:cNvSpPr>
            <p:nvPr/>
          </p:nvSpPr>
          <p:spPr bwMode="auto">
            <a:xfrm>
              <a:off x="722" y="988"/>
              <a:ext cx="797" cy="50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推荐系统</a:t>
              </a:r>
              <a:endParaRPr kumimoji="1" lang="zh-CN" altLang="en-US" sz="2000" dirty="0">
                <a:latin typeface="Times New Roman" panose="02020603050405020304" pitchFamily="18" charset="0"/>
              </a:endParaRPr>
            </a:p>
          </p:txBody>
        </p:sp>
        <p:sp>
          <p:nvSpPr>
            <p:cNvPr id="22" name="Text Box 11"/>
            <p:cNvSpPr txBox="1">
              <a:spLocks noChangeArrowheads="1"/>
            </p:cNvSpPr>
            <p:nvPr/>
          </p:nvSpPr>
          <p:spPr bwMode="auto">
            <a:xfrm>
              <a:off x="1706" y="988"/>
              <a:ext cx="636"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a:latin typeface="Times New Roman" panose="02020603050405020304" pitchFamily="18" charset="0"/>
                </a:rPr>
                <a:t>推荐算法</a:t>
              </a:r>
            </a:p>
          </p:txBody>
        </p:sp>
      </p:grpSp>
      <p:sp>
        <p:nvSpPr>
          <p:cNvPr id="24" name="矩形 23"/>
          <p:cNvSpPr/>
          <p:nvPr/>
        </p:nvSpPr>
        <p:spPr>
          <a:xfrm>
            <a:off x="1730828" y="2031116"/>
            <a:ext cx="3322435" cy="3831818"/>
          </a:xfrm>
          <a:prstGeom prst="rect">
            <a:avLst/>
          </a:prstGeom>
        </p:spPr>
        <p:txBody>
          <a:bodyPr wrap="square">
            <a:spAutoFit/>
          </a:bodyPr>
          <a:lstStyle/>
          <a:p>
            <a:pPr>
              <a:lnSpc>
                <a:spcPct val="150000"/>
              </a:lnSpc>
            </a:pPr>
            <a:r>
              <a:rPr lang="zh-CN" altLang="zh-CN" dirty="0">
                <a:latin typeface="Times New Roman" panose="02020603050405020304" pitchFamily="18" charset="0"/>
                <a:ea typeface="宋体" panose="02010600030101010101" pitchFamily="2" charset="-122"/>
                <a:cs typeface="宋体" panose="02010600030101010101" pitchFamily="2" charset="-122"/>
              </a:rPr>
              <a:t>推荐系统是解决信息超载问题一个非常实用的方法，从用户的个人信息、历史轨迹、社交关系等因素中，提取出用户的信息需求、兴趣等，进行个性化计算。好的推荐系统不仅能够为用户提供好的服务，还能增加用户与推荐系统的黏性，让用户产生依赖。</a:t>
            </a:r>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2439145248"/>
              </p:ext>
            </p:extLst>
          </p:nvPr>
        </p:nvGraphicFramePr>
        <p:xfrm>
          <a:off x="5811846" y="2622441"/>
          <a:ext cx="5413019" cy="2649168"/>
        </p:xfrm>
        <a:graphic>
          <a:graphicData uri="http://schemas.openxmlformats.org/presentationml/2006/ole">
            <mc:AlternateContent xmlns:mc="http://schemas.openxmlformats.org/markup-compatibility/2006">
              <mc:Choice xmlns:v="urn:schemas-microsoft-com:vml" Requires="v">
                <p:oleObj spid="_x0000_s16419" name="Visio" r:id="rId4" imgW="6210212" imgH="3257550" progId="Visio.Drawing.15">
                  <p:embed/>
                </p:oleObj>
              </mc:Choice>
              <mc:Fallback>
                <p:oleObj name="Visio" r:id="rId4" imgW="6210212" imgH="325755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2289" r="14613" b="22034"/>
                      <a:stretch>
                        <a:fillRect/>
                      </a:stretch>
                    </p:blipFill>
                    <p:spPr bwMode="auto">
                      <a:xfrm>
                        <a:off x="5811846" y="2622441"/>
                        <a:ext cx="5413019" cy="2649168"/>
                      </a:xfrm>
                      <a:prstGeom prst="rect">
                        <a:avLst/>
                      </a:prstGeom>
                      <a:noFill/>
                    </p:spPr>
                  </p:pic>
                </p:oleObj>
              </mc:Fallback>
            </mc:AlternateContent>
          </a:graphicData>
        </a:graphic>
      </p:graphicFrame>
    </p:spTree>
    <p:extLst>
      <p:ext uri="{BB962C8B-B14F-4D97-AF65-F5344CB8AC3E}">
        <p14:creationId xmlns:p14="http://schemas.microsoft.com/office/powerpoint/2010/main" val="231603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5223</TotalTime>
  <Words>3179</Words>
  <Application>Microsoft Office PowerPoint</Application>
  <PresentationFormat>宽屏</PresentationFormat>
  <Paragraphs>301</Paragraphs>
  <Slides>44</Slides>
  <Notes>9</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67" baseType="lpstr">
      <vt:lpstr>Cambria Math</vt:lpstr>
      <vt:lpstr>Calibri</vt:lpstr>
      <vt:lpstr>Cambria</vt:lpstr>
      <vt:lpstr>Helvetica</vt:lpstr>
      <vt:lpstr>楷体_GB2312</vt:lpstr>
      <vt:lpstr>Book Antiqua</vt:lpstr>
      <vt:lpstr>Arial</vt:lpstr>
      <vt:lpstr>Times New Roman</vt:lpstr>
      <vt:lpstr>Broadway</vt:lpstr>
      <vt:lpstr>幼圆</vt:lpstr>
      <vt:lpstr>Levenim MT</vt:lpstr>
      <vt:lpstr>汉仪菱心体简</vt:lpstr>
      <vt:lpstr>华文中宋</vt:lpstr>
      <vt:lpstr>微软雅黑</vt:lpstr>
      <vt:lpstr>华文楷体</vt:lpstr>
      <vt:lpstr>Arial Unicode MS</vt:lpstr>
      <vt:lpstr>宋体</vt:lpstr>
      <vt:lpstr>黑体</vt:lpstr>
      <vt:lpstr>Wingdings</vt:lpstr>
      <vt:lpstr>仿宋_GB2312</vt:lpstr>
      <vt:lpstr>Office 主题</vt:lpstr>
      <vt:lpstr>Visio</vt:lpstr>
      <vt:lpstr>Equation</vt:lpstr>
      <vt:lpstr>PowerPoint 演示文稿</vt:lpstr>
      <vt:lpstr>PowerPoint 演示文稿</vt:lpstr>
      <vt:lpstr>PowerPoint 演示文稿</vt:lpstr>
      <vt:lpstr>PowerPoint 演示文稿</vt:lpstr>
      <vt:lpstr>研究背景</vt:lpstr>
      <vt:lpstr>研究意义</vt:lpstr>
      <vt:lpstr>研究内容</vt:lpstr>
      <vt:lpstr>PowerPoint 演示文稿</vt:lpstr>
      <vt:lpstr>2.1 推荐系统和算法</vt:lpstr>
      <vt:lpstr>2.1 推荐系统和算法</vt:lpstr>
      <vt:lpstr>2.1 推荐系统和算法</vt:lpstr>
      <vt:lpstr>PowerPoint 演示文稿</vt:lpstr>
      <vt:lpstr>2.3 评价指标</vt:lpstr>
      <vt:lpstr>PowerPoint 演示文稿</vt:lpstr>
      <vt:lpstr>3.1 微博内容研究</vt:lpstr>
      <vt:lpstr>3.2 预处理流程</vt:lpstr>
      <vt:lpstr>PowerPoint 演示文稿</vt:lpstr>
      <vt:lpstr>3.3 SEM推荐算法</vt:lpstr>
      <vt:lpstr>3.3 SEM推荐算法</vt:lpstr>
      <vt:lpstr>3.3 SEM推荐算法</vt:lpstr>
      <vt:lpstr>3.4 实验</vt:lpstr>
      <vt:lpstr>3.4 实验</vt:lpstr>
      <vt:lpstr>实验</vt:lpstr>
      <vt:lpstr>实验</vt:lpstr>
      <vt:lpstr>实验</vt:lpstr>
      <vt:lpstr>实验</vt:lpstr>
      <vt:lpstr>PowerPoint 演示文稿</vt:lpstr>
      <vt:lpstr>交叉文本相似性和情感分析</vt:lpstr>
      <vt:lpstr>情感分析</vt:lpstr>
      <vt:lpstr>融合文本语义和情感分析的ESEM模型</vt:lpstr>
      <vt:lpstr>融合文本语义和情感分析</vt:lpstr>
      <vt:lpstr>融合文本语义和情感分析</vt:lpstr>
      <vt:lpstr>数据集和实验</vt:lpstr>
      <vt:lpstr>PowerPoint 演示文稿</vt:lpstr>
      <vt:lpstr>PowerPoint 演示文稿</vt:lpstr>
      <vt:lpstr>系统设计</vt:lpstr>
      <vt:lpstr>推荐算法流程图</vt:lpstr>
      <vt:lpstr>运行结果</vt:lpstr>
      <vt:lpstr>PowerPoint 演示文稿</vt:lpstr>
      <vt:lpstr>论文总结</vt:lpstr>
      <vt:lpstr>未来工作</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小清新-开题报告模板</dc:title>
  <dc:creator>王宝慧;彗除心尘</dc:creator>
  <cp:lastModifiedBy>boyu sun</cp:lastModifiedBy>
  <cp:revision>478</cp:revision>
  <dcterms:created xsi:type="dcterms:W3CDTF">2014-11-22T22:14:47Z</dcterms:created>
  <dcterms:modified xsi:type="dcterms:W3CDTF">2016-05-20T08:45:25Z</dcterms:modified>
</cp:coreProperties>
</file>